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36" autoAdjust="0"/>
  </p:normalViewPr>
  <p:slideViewPr>
    <p:cSldViewPr snapToGrid="0" showGuides="1">
      <p:cViewPr varScale="1">
        <p:scale>
          <a:sx n="88" d="100"/>
          <a:sy n="88" d="100"/>
        </p:scale>
        <p:origin x="1356" y="10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44677E-B27C-4A4F-807A-1E307259283E}" type="datetimeFigureOut">
              <a:rPr lang="en-US" smtClean="0"/>
              <a:t>11/16/2020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9082D0-5928-40D2-B4BD-0A61AEA50CCE}" type="slidenum">
              <a:rPr lang="en-US" smtClean="0"/>
              <a:t>‹#›</a:t>
            </a:fld>
            <a:endParaRPr lang="en-US"/>
          </a:p>
        </p:txBody>
      </p:sp>
    </p:spTree>
    <p:extLst>
      <p:ext uri="{BB962C8B-B14F-4D97-AF65-F5344CB8AC3E}">
        <p14:creationId xmlns:p14="http://schemas.microsoft.com/office/powerpoint/2010/main" val="3136706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נתחיל במה הולך להיות במצגת: דבר ראשון נגדיר את הבעיה שצריך לפתור, ונפתח את משוואות התנועה.</a:t>
            </a:r>
            <a:r>
              <a:rPr lang="en-US" dirty="0"/>
              <a:t> </a:t>
            </a:r>
            <a:r>
              <a:rPr lang="he-IL" dirty="0"/>
              <a:t> מכיוון שנראה שמשוואות התנועה אינן ליניאריות, יהיה צורך לבצע טרנספורמציה מסוימת ולקבל משוואות ליניאריות, עבורן אוכל לבצע את התכן של ה-</a:t>
            </a:r>
            <a:r>
              <a:rPr lang="en-US" dirty="0"/>
              <a:t>QFT</a:t>
            </a:r>
            <a:r>
              <a:rPr lang="he-IL" dirty="0"/>
              <a:t>. בנוסף </a:t>
            </a:r>
            <a:r>
              <a:rPr lang="he-IL" dirty="0" err="1"/>
              <a:t>אמדל</a:t>
            </a:r>
            <a:r>
              <a:rPr lang="he-IL" dirty="0"/>
              <a:t> את המערכת של המנוע והפרופלורים, אתכנן את הבקרים בהתאם, נוסיף </a:t>
            </a:r>
            <a:r>
              <a:rPr lang="en-US" dirty="0"/>
              <a:t>Anti Reset Windup</a:t>
            </a:r>
            <a:r>
              <a:rPr lang="he-IL" dirty="0"/>
              <a:t> ולבסוף סימולציות. </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2</a:t>
            </a:fld>
            <a:endParaRPr lang="en-US"/>
          </a:p>
        </p:txBody>
      </p:sp>
    </p:spTree>
    <p:extLst>
      <p:ext uri="{BB962C8B-B14F-4D97-AF65-F5344CB8AC3E}">
        <p14:creationId xmlns:p14="http://schemas.microsoft.com/office/powerpoint/2010/main" val="3510557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באופן דומה, נבצע את התכן עבור חוג הזווית. כעת נניח שיש אי וודאות במומנט האינרציה של הרחפן בנוסף לאי </a:t>
            </a:r>
            <a:r>
              <a:rPr lang="he-IL" dirty="0" err="1"/>
              <a:t>הוודואות</a:t>
            </a:r>
            <a:r>
              <a:rPr lang="he-IL" dirty="0"/>
              <a:t> בקבוע  הזמן, ובנוסף נדרוש מהמערכת את הדרישות הבאות (לחיצה): זמן עליה קצר בהרבה מחוג המיקום, </a:t>
            </a:r>
            <a:r>
              <a:rPr lang="he-IL" dirty="0" err="1"/>
              <a:t>אוברשוט</a:t>
            </a:r>
            <a:r>
              <a:rPr lang="he-IL" dirty="0"/>
              <a:t> קצת יותר גדול של 25%, וזמן התייצבות קטן מ-0.11 שניות, בנוסף לדרישות על הרגישות </a:t>
            </a:r>
            <a:r>
              <a:rPr lang="he-IL" dirty="0" err="1"/>
              <a:t>שתיהיה</a:t>
            </a:r>
            <a:r>
              <a:rPr lang="he-IL" dirty="0"/>
              <a:t> קטנה מ8 </a:t>
            </a:r>
            <a:r>
              <a:rPr lang="en-US" dirty="0"/>
              <a:t>dB</a:t>
            </a:r>
            <a:r>
              <a:rPr lang="he-IL" dirty="0"/>
              <a:t>.</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16</a:t>
            </a:fld>
            <a:endParaRPr lang="en-US"/>
          </a:p>
        </p:txBody>
      </p:sp>
    </p:spTree>
    <p:extLst>
      <p:ext uri="{BB962C8B-B14F-4D97-AF65-F5344CB8AC3E}">
        <p14:creationId xmlns:p14="http://schemas.microsoft.com/office/powerpoint/2010/main" val="2703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ונוכל להוסיף פילטר כך שנעמוד בדרישות. בנוסף, אחת הדרישות החשובות בתכן הייתה שהחוג של הזווית יהיה מהיר בהרבה מחוג המיקום, וזה אכן מתקיים עם התכן הנוכחי (לחיצה), נוכל לראות את דיאגרמת הבודה של </a:t>
            </a:r>
            <a:r>
              <a:rPr lang="en-US" dirty="0"/>
              <a:t>L</a:t>
            </a:r>
            <a:r>
              <a:rPr lang="he-IL" dirty="0"/>
              <a:t> עבור שני החוגים, כך שרוחב הסרט של הזווית קרוב ל-300 </a:t>
            </a:r>
            <a:r>
              <a:rPr lang="he-IL" dirty="0" err="1"/>
              <a:t>רדיאן</a:t>
            </a:r>
            <a:r>
              <a:rPr lang="he-IL" dirty="0"/>
              <a:t> </a:t>
            </a:r>
            <a:r>
              <a:rPr lang="he-IL" dirty="0" err="1"/>
              <a:t>לשניה</a:t>
            </a:r>
            <a:r>
              <a:rPr lang="he-IL" dirty="0"/>
              <a:t>, לעומת 10 </a:t>
            </a:r>
            <a:r>
              <a:rPr lang="he-IL" dirty="0" err="1"/>
              <a:t>רדיאן</a:t>
            </a:r>
            <a:r>
              <a:rPr lang="he-IL" dirty="0"/>
              <a:t> </a:t>
            </a:r>
            <a:r>
              <a:rPr lang="he-IL" dirty="0" err="1"/>
              <a:t>לשניה</a:t>
            </a:r>
            <a:r>
              <a:rPr lang="he-IL" dirty="0"/>
              <a:t> של חוג המיקום.</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17</a:t>
            </a:fld>
            <a:endParaRPr lang="en-US"/>
          </a:p>
        </p:txBody>
      </p:sp>
    </p:spTree>
    <p:extLst>
      <p:ext uri="{BB962C8B-B14F-4D97-AF65-F5344CB8AC3E}">
        <p14:creationId xmlns:p14="http://schemas.microsoft.com/office/powerpoint/2010/main" val="334209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תופעת </a:t>
            </a:r>
            <a:r>
              <a:rPr lang="en-US" dirty="0"/>
              <a:t>windup</a:t>
            </a:r>
            <a:r>
              <a:rPr lang="he-IL" dirty="0"/>
              <a:t> יכולה להיגרם משימוש </a:t>
            </a:r>
            <a:r>
              <a:rPr lang="he-IL" dirty="0" err="1"/>
              <a:t>באינטגרטורים</a:t>
            </a:r>
            <a:r>
              <a:rPr lang="he-IL" dirty="0"/>
              <a:t> בבקר כשאותות הבקרה חסומים. התופעה גורמת לזמני התכנסות גדולים יותר, </a:t>
            </a:r>
            <a:r>
              <a:rPr lang="he-IL" dirty="0" err="1"/>
              <a:t>אוברשוטים</a:t>
            </a:r>
            <a:r>
              <a:rPr lang="he-IL" dirty="0"/>
              <a:t> ולעיתים חוסר יציבות.</a:t>
            </a:r>
          </a:p>
          <a:p>
            <a:pPr algn="r" rtl="1"/>
            <a:endParaRPr lang="en-US" dirty="0"/>
          </a:p>
          <a:p>
            <a:pPr algn="r" rtl="1"/>
            <a:r>
              <a:rPr lang="he-IL" dirty="0"/>
              <a:t>מכיוון שבמערכת שאותות הבקרה חסומים, בכדי לשמור על תכונות התכן למרות תופעות סטורציה, נדרש למקם </a:t>
            </a:r>
            <a:r>
              <a:rPr lang="en-US" dirty="0"/>
              <a:t>ARW </a:t>
            </a:r>
            <a:r>
              <a:rPr lang="he-IL" dirty="0"/>
              <a:t> בחוג.  נבחר להשתמש בשיטת </a:t>
            </a:r>
            <a:r>
              <a:rPr lang="en-US" dirty="0"/>
              <a:t>Non-Interfering</a:t>
            </a:r>
            <a:r>
              <a:rPr lang="he-IL" dirty="0"/>
              <a:t> (לחיצה) בשיטה זו אפשר לראות שכאשר אין סטורציה, האותות </a:t>
            </a:r>
            <a:r>
              <a:rPr lang="en-US" dirty="0"/>
              <a:t>X</a:t>
            </a:r>
            <a:r>
              <a:rPr lang="he-IL" dirty="0"/>
              <a:t> ו</a:t>
            </a:r>
            <a:r>
              <a:rPr lang="en-US" dirty="0"/>
              <a:t>Y</a:t>
            </a:r>
            <a:r>
              <a:rPr lang="he-IL" dirty="0"/>
              <a:t> שווים, ולכן הכניסה ל-</a:t>
            </a:r>
            <a:r>
              <a:rPr lang="en-US" dirty="0"/>
              <a:t>H</a:t>
            </a:r>
            <a:r>
              <a:rPr lang="he-IL" dirty="0"/>
              <a:t> מתאפסת ואין השפעה על החוג. כאשר יש סטורציה, ההפרש בין הכניסה הרצויה </a:t>
            </a:r>
            <a:r>
              <a:rPr lang="en-US" dirty="0"/>
              <a:t>X</a:t>
            </a:r>
            <a:r>
              <a:rPr lang="he-IL" dirty="0"/>
              <a:t> לכניסה האמיתית </a:t>
            </a:r>
            <a:r>
              <a:rPr lang="en-US" dirty="0"/>
              <a:t>Y</a:t>
            </a:r>
            <a:r>
              <a:rPr lang="he-IL" dirty="0"/>
              <a:t> עובר דרך פ"ת </a:t>
            </a:r>
            <a:r>
              <a:rPr lang="en-US" dirty="0"/>
              <a:t>H</a:t>
            </a:r>
            <a:r>
              <a:rPr lang="he-IL" dirty="0"/>
              <a:t> שתפקידה לתקן.</a:t>
            </a:r>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19</a:t>
            </a:fld>
            <a:endParaRPr lang="en-US"/>
          </a:p>
        </p:txBody>
      </p:sp>
    </p:spTree>
    <p:extLst>
      <p:ext uri="{BB962C8B-B14F-4D97-AF65-F5344CB8AC3E}">
        <p14:creationId xmlns:p14="http://schemas.microsoft.com/office/powerpoint/2010/main" val="1520197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ניסיתי לעקוב אחרי שלבי התכן במאמר. הנחתי שאותו הבקרה חסומים באופן הבא (לחיצה). לאחר פיתוח הגעתי לפ"ת הבאה (לחיצה). התוצאה של </a:t>
            </a:r>
            <a:r>
              <a:rPr lang="en-US" dirty="0"/>
              <a:t>H</a:t>
            </a:r>
            <a:r>
              <a:rPr lang="he-IL" dirty="0"/>
              <a:t> מרגישה לי קצת לא צפויה אבל המשכתי לשלב הסימולציות עם התוצאה הזו..</a:t>
            </a:r>
          </a:p>
          <a:p>
            <a:pPr algn="r" rtl="1"/>
            <a:r>
              <a:rPr lang="he-IL" dirty="0"/>
              <a:t>.</a:t>
            </a:r>
          </a:p>
          <a:p>
            <a:pPr algn="r" rtl="1"/>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20</a:t>
            </a:fld>
            <a:endParaRPr lang="en-US"/>
          </a:p>
        </p:txBody>
      </p:sp>
    </p:spTree>
    <p:extLst>
      <p:ext uri="{BB962C8B-B14F-4D97-AF65-F5344CB8AC3E}">
        <p14:creationId xmlns:p14="http://schemas.microsoft.com/office/powerpoint/2010/main" val="372666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מודל כללי של הסימולציה נראה כך: אנו מזינים נקודת יעד, ב-</a:t>
            </a:r>
            <a:r>
              <a:rPr lang="en-US" dirty="0"/>
              <a:t>X</a:t>
            </a:r>
            <a:r>
              <a:rPr lang="he-IL" dirty="0"/>
              <a:t> ו-</a:t>
            </a:r>
            <a:r>
              <a:rPr lang="en-US" dirty="0"/>
              <a:t>Y</a:t>
            </a:r>
            <a:r>
              <a:rPr lang="he-IL" dirty="0"/>
              <a:t>. לאחר מעבר דרך פר-פילטר האות נכנס לבלוק של טרנספורמציה וחישוב הבקרים, ואלו הולכים לתהליך הכללי לאחר מעבר ב-</a:t>
            </a:r>
            <a:r>
              <a:rPr lang="en-US" dirty="0"/>
              <a:t>AWR</a:t>
            </a:r>
            <a:r>
              <a:rPr lang="he-IL" dirty="0"/>
              <a:t>.</a:t>
            </a:r>
            <a:r>
              <a:rPr lang="en-US" dirty="0"/>
              <a:t> </a:t>
            </a:r>
            <a:r>
              <a:rPr lang="he-IL" dirty="0"/>
              <a:t> המודל סימולינק נראה כך (לחיצה). כאשר </a:t>
            </a:r>
            <a:r>
              <a:rPr lang="he-IL" dirty="0" err="1"/>
              <a:t>הבקרי</a:t>
            </a:r>
            <a:r>
              <a:rPr lang="he-IL" dirty="0"/>
              <a:t> </a:t>
            </a:r>
            <a:r>
              <a:rPr lang="en-US" dirty="0"/>
              <a:t>QFT</a:t>
            </a:r>
            <a:r>
              <a:rPr lang="he-IL" dirty="0"/>
              <a:t> נמצאים בתוך בלוק ה- </a:t>
            </a:r>
            <a:r>
              <a:rPr lang="en-US" dirty="0"/>
              <a:t>V transformation</a:t>
            </a:r>
            <a:r>
              <a:rPr lang="he-IL" dirty="0"/>
              <a:t>. </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22</a:t>
            </a:fld>
            <a:endParaRPr lang="en-US"/>
          </a:p>
        </p:txBody>
      </p:sp>
    </p:spTree>
    <p:extLst>
      <p:ext uri="{BB962C8B-B14F-4D97-AF65-F5344CB8AC3E}">
        <p14:creationId xmlns:p14="http://schemas.microsoft.com/office/powerpoint/2010/main" val="1859468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בחלק השמאלי ניתן לראות את חוג המיקום (לחיצה), ולאחר הטרנספורמציות אפשר לראות את החוג של הזווית.</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23</a:t>
            </a:fld>
            <a:endParaRPr lang="en-US"/>
          </a:p>
        </p:txBody>
      </p:sp>
    </p:spTree>
    <p:extLst>
      <p:ext uri="{BB962C8B-B14F-4D97-AF65-F5344CB8AC3E}">
        <p14:creationId xmlns:p14="http://schemas.microsoft.com/office/powerpoint/2010/main" val="234477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עבור תנאי ההתחלה הבאים (לחיצה): מיקום ומהירות בראשית, זווית התחלתית של הרחפן -45, ופקודה להגיע לנקודה (1,1), כך נראה הטווח. </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24</a:t>
            </a:fld>
            <a:endParaRPr lang="en-US"/>
          </a:p>
        </p:txBody>
      </p:sp>
    </p:spTree>
    <p:extLst>
      <p:ext uri="{BB962C8B-B14F-4D97-AF65-F5344CB8AC3E}">
        <p14:creationId xmlns:p14="http://schemas.microsoft.com/office/powerpoint/2010/main" val="1708984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25</a:t>
            </a:fld>
            <a:endParaRPr lang="en-US"/>
          </a:p>
        </p:txBody>
      </p:sp>
    </p:spTree>
    <p:extLst>
      <p:ext uri="{BB962C8B-B14F-4D97-AF65-F5344CB8AC3E}">
        <p14:creationId xmlns:p14="http://schemas.microsoft.com/office/powerpoint/2010/main" val="3403437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26</a:t>
            </a:fld>
            <a:endParaRPr lang="en-US"/>
          </a:p>
        </p:txBody>
      </p:sp>
    </p:spTree>
    <p:extLst>
      <p:ext uri="{BB962C8B-B14F-4D97-AF65-F5344CB8AC3E}">
        <p14:creationId xmlns:p14="http://schemas.microsoft.com/office/powerpoint/2010/main" val="898916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27</a:t>
            </a:fld>
            <a:endParaRPr lang="en-US"/>
          </a:p>
        </p:txBody>
      </p:sp>
    </p:spTree>
    <p:extLst>
      <p:ext uri="{BB962C8B-B14F-4D97-AF65-F5344CB8AC3E}">
        <p14:creationId xmlns:p14="http://schemas.microsoft.com/office/powerpoint/2010/main" val="2526286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נרצה למדל את התנועה של רחפן במישור, כמו שניתן לראות בתמונה. הרחפן מורכב משני מנועים ושלדה.</a:t>
            </a:r>
          </a:p>
          <a:p>
            <a:pPr algn="r" rtl="1"/>
            <a:endParaRPr lang="he-IL" dirty="0"/>
          </a:p>
          <a:p>
            <a:pPr algn="r" rtl="1"/>
            <a:r>
              <a:rPr lang="he-IL" dirty="0"/>
              <a:t> המסה הכוללת של הרחפן היא </a:t>
            </a:r>
            <a:r>
              <a:rPr lang="en-US" dirty="0"/>
              <a:t>m</a:t>
            </a:r>
            <a:r>
              <a:rPr lang="he-IL" dirty="0"/>
              <a:t>, המרחק בין כל מנוע למרכז הכובד של הרחפן הוא </a:t>
            </a:r>
            <a:r>
              <a:rPr lang="en-US" dirty="0"/>
              <a:t>L</a:t>
            </a:r>
            <a:r>
              <a:rPr lang="he-IL" dirty="0"/>
              <a:t>, מומנט האינרציה של הרחפן ביחס לצירי הגוף הוא </a:t>
            </a:r>
            <a:r>
              <a:rPr lang="en-US" dirty="0"/>
              <a:t>I</a:t>
            </a:r>
            <a:r>
              <a:rPr lang="he-IL" dirty="0"/>
              <a:t>. מערכת הצירים </a:t>
            </a:r>
            <a:r>
              <a:rPr lang="en-US" dirty="0"/>
              <a:t>e</a:t>
            </a:r>
            <a:r>
              <a:rPr lang="he-IL" dirty="0"/>
              <a:t> היא מערכת צירים אינרציאלית, ומערכת צירים </a:t>
            </a:r>
            <a:r>
              <a:rPr lang="en-US" dirty="0"/>
              <a:t>b</a:t>
            </a:r>
            <a:r>
              <a:rPr lang="he-IL" dirty="0"/>
              <a:t> היא מערכת צירי הגוף של הרחפן, כך ש-</a:t>
            </a:r>
            <a:r>
              <a:rPr lang="en-US" dirty="0" err="1"/>
              <a:t>xb</a:t>
            </a:r>
            <a:r>
              <a:rPr lang="he-IL" dirty="0"/>
              <a:t> מצביע לכיוון המנוע ו-</a:t>
            </a:r>
            <a:r>
              <a:rPr lang="en-US" dirty="0" err="1"/>
              <a:t>yb</a:t>
            </a:r>
            <a:r>
              <a:rPr lang="he-IL" dirty="0"/>
              <a:t> בניצב. במישור יש גרוויטציה בכיוון </a:t>
            </a:r>
            <a:r>
              <a:rPr lang="en-US" dirty="0"/>
              <a:t>–ye</a:t>
            </a:r>
            <a:r>
              <a:rPr lang="he-IL" dirty="0"/>
              <a:t>.</a:t>
            </a:r>
          </a:p>
          <a:p>
            <a:pPr algn="r" rtl="1"/>
            <a:endParaRPr lang="he-IL" dirty="0"/>
          </a:p>
          <a:p>
            <a:pPr algn="r" rtl="1"/>
            <a:r>
              <a:rPr lang="he-IL" dirty="0"/>
              <a:t>נניח שניתן לשלוט ברחפן באמצעות שני בקרים: </a:t>
            </a:r>
            <a:r>
              <a:rPr lang="en-US" dirty="0"/>
              <a:t>u1</a:t>
            </a:r>
            <a:r>
              <a:rPr lang="he-IL" dirty="0"/>
              <a:t> שהוא הדחף ששני המנועים מספקים בכיוון </a:t>
            </a:r>
            <a:r>
              <a:rPr lang="en-US" dirty="0" err="1"/>
              <a:t>yb</a:t>
            </a:r>
            <a:r>
              <a:rPr lang="he-IL" dirty="0"/>
              <a:t> ן-</a:t>
            </a:r>
            <a:r>
              <a:rPr lang="en-US" dirty="0"/>
              <a:t>u2</a:t>
            </a:r>
            <a:r>
              <a:rPr lang="he-IL" dirty="0"/>
              <a:t> שזה המומנט שהמנועים מספקים, בכיוון </a:t>
            </a:r>
            <a:r>
              <a:rPr lang="en-US" dirty="0" err="1"/>
              <a:t>zb</a:t>
            </a:r>
            <a:r>
              <a:rPr lang="he-IL" dirty="0"/>
              <a:t>.</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4</a:t>
            </a:fld>
            <a:endParaRPr lang="en-US"/>
          </a:p>
        </p:txBody>
      </p:sp>
    </p:spTree>
    <p:extLst>
      <p:ext uri="{BB962C8B-B14F-4D97-AF65-F5344CB8AC3E}">
        <p14:creationId xmlns:p14="http://schemas.microsoft.com/office/powerpoint/2010/main" val="250681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נתחיל בלמצוא את מטריצת הרוטציה בין מערכת הצירים(לחיצה) , ואז הדחף שהמנועים מספקים ביחס למערכת הצירים </a:t>
            </a:r>
            <a:r>
              <a:rPr lang="en-US" dirty="0"/>
              <a:t>e</a:t>
            </a:r>
            <a:r>
              <a:rPr lang="he-IL" dirty="0"/>
              <a:t> (לחיצה) ולכן משוואות התנועה יהיו (לחיצה)</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6</a:t>
            </a:fld>
            <a:endParaRPr lang="en-US"/>
          </a:p>
        </p:txBody>
      </p:sp>
    </p:spTree>
    <p:extLst>
      <p:ext uri="{BB962C8B-B14F-4D97-AF65-F5344CB8AC3E}">
        <p14:creationId xmlns:p14="http://schemas.microsoft.com/office/powerpoint/2010/main" val="4208761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נגדיר את ווקטור המצב (לחיצה), כלומר </a:t>
            </a:r>
            <a:r>
              <a:rPr lang="en-US" dirty="0"/>
              <a:t>x1</a:t>
            </a:r>
            <a:r>
              <a:rPr lang="he-IL" dirty="0"/>
              <a:t> זהו המיקום</a:t>
            </a:r>
            <a:r>
              <a:rPr lang="en-US" dirty="0"/>
              <a:t>  xe</a:t>
            </a:r>
            <a:r>
              <a:rPr lang="he-IL" dirty="0"/>
              <a:t> של הרחפן, </a:t>
            </a:r>
            <a:r>
              <a:rPr lang="en-US" dirty="0"/>
              <a:t>x2</a:t>
            </a:r>
            <a:r>
              <a:rPr lang="he-IL" dirty="0"/>
              <a:t> זהו המיקום </a:t>
            </a:r>
            <a:r>
              <a:rPr lang="en-US" dirty="0"/>
              <a:t>ye</a:t>
            </a:r>
            <a:r>
              <a:rPr lang="he-IL" dirty="0"/>
              <a:t> של הרחפן, </a:t>
            </a:r>
            <a:r>
              <a:rPr lang="en-US" dirty="0"/>
              <a:t>x3</a:t>
            </a:r>
            <a:r>
              <a:rPr lang="he-IL" dirty="0"/>
              <a:t> זוהי הזווית פי, </a:t>
            </a:r>
            <a:r>
              <a:rPr lang="en-US" dirty="0"/>
              <a:t>x4</a:t>
            </a:r>
            <a:r>
              <a:rPr lang="he-IL" dirty="0"/>
              <a:t> זה המהירות של הרחפן בציר </a:t>
            </a:r>
            <a:r>
              <a:rPr lang="en-US" dirty="0"/>
              <a:t>xe</a:t>
            </a:r>
            <a:r>
              <a:rPr lang="he-IL" dirty="0"/>
              <a:t>, </a:t>
            </a:r>
            <a:r>
              <a:rPr lang="en-US" dirty="0"/>
              <a:t>x5</a:t>
            </a:r>
            <a:r>
              <a:rPr lang="he-IL" dirty="0"/>
              <a:t> זה המהירות של הרחפן בציר </a:t>
            </a:r>
            <a:r>
              <a:rPr lang="en-US" dirty="0"/>
              <a:t>ye</a:t>
            </a:r>
            <a:r>
              <a:rPr lang="he-IL" dirty="0"/>
              <a:t> ו</a:t>
            </a:r>
            <a:r>
              <a:rPr lang="en-US" dirty="0"/>
              <a:t>x6</a:t>
            </a:r>
            <a:r>
              <a:rPr lang="he-IL" dirty="0"/>
              <a:t> זוהי המהירות הזוויתית.</a:t>
            </a:r>
          </a:p>
          <a:p>
            <a:pPr algn="r" rtl="1"/>
            <a:r>
              <a:rPr lang="he-IL" dirty="0"/>
              <a:t>ונוכל לרשום את המודל בסוג של מרחב מצב לא ליניארי (לחיצה).</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8</a:t>
            </a:fld>
            <a:endParaRPr lang="en-US"/>
          </a:p>
        </p:txBody>
      </p:sp>
    </p:spTree>
    <p:extLst>
      <p:ext uri="{BB962C8B-B14F-4D97-AF65-F5344CB8AC3E}">
        <p14:creationId xmlns:p14="http://schemas.microsoft.com/office/powerpoint/2010/main" val="1586023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מכיוון שהמודל אינו ליניארי, נרצה לעשות </a:t>
            </a:r>
            <a:r>
              <a:rPr lang="he-IL" dirty="0" err="1"/>
              <a:t>ליניאריזציה</a:t>
            </a:r>
            <a:r>
              <a:rPr lang="he-IL" dirty="0"/>
              <a:t>. נגדיר את המשתנים </a:t>
            </a:r>
            <a:r>
              <a:rPr lang="en-US" dirty="0"/>
              <a:t>v11 </a:t>
            </a:r>
            <a:r>
              <a:rPr lang="he-IL" dirty="0"/>
              <a:t>ו-</a:t>
            </a:r>
            <a:r>
              <a:rPr lang="en-US" dirty="0"/>
              <a:t>v12</a:t>
            </a:r>
            <a:r>
              <a:rPr lang="he-IL" dirty="0"/>
              <a:t> באופן הבא (לחיצה), כך שנוכל לחשב את </a:t>
            </a:r>
            <a:r>
              <a:rPr lang="en-US" dirty="0"/>
              <a:t>u1</a:t>
            </a:r>
            <a:r>
              <a:rPr lang="he-IL" dirty="0"/>
              <a:t> באופן הבא (לחיצה) והזווית פי תתקבל מ- (לחיצה). לכן בסופו של התהליך </a:t>
            </a:r>
            <a:r>
              <a:rPr lang="he-IL" dirty="0" err="1"/>
              <a:t>ייתקבל</a:t>
            </a:r>
            <a:r>
              <a:rPr lang="he-IL" dirty="0"/>
              <a:t> המודל הליניארי הבא (לחיצה). </a:t>
            </a:r>
          </a:p>
          <a:p>
            <a:pPr algn="r" rtl="1"/>
            <a:endParaRPr lang="he-IL" dirty="0"/>
          </a:p>
          <a:p>
            <a:pPr algn="r" rtl="1"/>
            <a:r>
              <a:rPr lang="he-IL" dirty="0"/>
              <a:t>נשים לב כי המודל החדש מכיל את פי בתוך </a:t>
            </a:r>
            <a:r>
              <a:rPr lang="en-US" dirty="0"/>
              <a:t>v11,v12</a:t>
            </a:r>
            <a:r>
              <a:rPr lang="he-IL" dirty="0"/>
              <a:t> ולא בתור משתנה מצב. ההנחה היא שניתן לסגור את החוג על הזווית מספיק מהר כך שבחוג במיקום של </a:t>
            </a:r>
            <a:r>
              <a:rPr lang="en-US" dirty="0"/>
              <a:t>x</a:t>
            </a:r>
            <a:r>
              <a:rPr lang="he-IL" dirty="0"/>
              <a:t> ו-</a:t>
            </a:r>
            <a:r>
              <a:rPr lang="en-US" dirty="0"/>
              <a:t>y</a:t>
            </a:r>
            <a:r>
              <a:rPr lang="he-IL" dirty="0"/>
              <a:t> נוכל להשתמש בזווית. זהו חיבור </a:t>
            </a:r>
            <a:r>
              <a:rPr lang="he-IL" dirty="0" err="1"/>
              <a:t>קסקדה</a:t>
            </a:r>
            <a:r>
              <a:rPr lang="he-IL" dirty="0"/>
              <a:t>.</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9</a:t>
            </a:fld>
            <a:endParaRPr lang="en-US"/>
          </a:p>
        </p:txBody>
      </p:sp>
    </p:spTree>
    <p:extLst>
      <p:ext uri="{BB962C8B-B14F-4D97-AF65-F5344CB8AC3E}">
        <p14:creationId xmlns:p14="http://schemas.microsoft.com/office/powerpoint/2010/main" val="1886811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כלומר ניתן למדל את המערכת בצורה הזו, כאשר הכניסות אליה הן המיקום הרצוי של הרחפן, ויש לנו שני חוגי בקרה: הראשון (לחיצה) זהו החוג מיקום, שבו </a:t>
            </a:r>
            <a:r>
              <a:rPr lang="en-US" dirty="0" err="1"/>
              <a:t>Gv</a:t>
            </a:r>
            <a:r>
              <a:rPr lang="he-IL" dirty="0"/>
              <a:t> זהו בקר ה-</a:t>
            </a:r>
            <a:r>
              <a:rPr lang="en-US" dirty="0"/>
              <a:t>QFT </a:t>
            </a:r>
            <a:r>
              <a:rPr lang="he-IL" dirty="0"/>
              <a:t> של המיקום, </a:t>
            </a:r>
            <a:r>
              <a:rPr lang="en-US" dirty="0"/>
              <a:t>P</a:t>
            </a:r>
            <a:r>
              <a:rPr lang="he-IL" dirty="0"/>
              <a:t> גל זהו התהליך הליניארי שמתקבל מהתהליך שמוגדר במרחב מצב שראינו בדף הקודם, </a:t>
            </a:r>
            <a:r>
              <a:rPr lang="en-US" dirty="0"/>
              <a:t>P phi</a:t>
            </a:r>
            <a:r>
              <a:rPr lang="he-IL" dirty="0"/>
              <a:t> שווה </a:t>
            </a:r>
            <a:r>
              <a:rPr lang="he-IL" dirty="0" err="1"/>
              <a:t>לאינטרגטור</a:t>
            </a:r>
            <a:r>
              <a:rPr lang="he-IL" dirty="0"/>
              <a:t> כפול 1 חלקי </a:t>
            </a:r>
            <a:r>
              <a:rPr lang="en-US" dirty="0"/>
              <a:t>i</a:t>
            </a:r>
            <a:r>
              <a:rPr lang="he-IL" dirty="0"/>
              <a:t> ו</a:t>
            </a:r>
            <a:r>
              <a:rPr lang="en-US" dirty="0" err="1"/>
              <a:t>Gphi</a:t>
            </a:r>
            <a:r>
              <a:rPr lang="he-IL" dirty="0"/>
              <a:t> זהו בקר </a:t>
            </a:r>
            <a:r>
              <a:rPr lang="en-US" dirty="0"/>
              <a:t>QFT</a:t>
            </a:r>
            <a:r>
              <a:rPr lang="he-IL" dirty="0"/>
              <a:t> של הזווית </a:t>
            </a:r>
            <a:r>
              <a:rPr lang="en-US" dirty="0"/>
              <a:t>phi</a:t>
            </a:r>
            <a:r>
              <a:rPr lang="he-IL" dirty="0"/>
              <a:t>. בנוסף </a:t>
            </a:r>
            <a:r>
              <a:rPr lang="en-US" dirty="0"/>
              <a:t>G</a:t>
            </a:r>
            <a:r>
              <a:rPr lang="he-IL" dirty="0"/>
              <a:t> זוהי הגאומטריה שמתוכה ניתן לחלץ את הזווית והגדרנו בדף הקודם.</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10</a:t>
            </a:fld>
            <a:endParaRPr lang="en-US"/>
          </a:p>
        </p:txBody>
      </p:sp>
    </p:spTree>
    <p:extLst>
      <p:ext uri="{BB962C8B-B14F-4D97-AF65-F5344CB8AC3E}">
        <p14:creationId xmlns:p14="http://schemas.microsoft.com/office/powerpoint/2010/main" val="856105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כפי שאמרנו, הרחפן בנוי משני מנועים, שלכל אחד מהם מחובר פרופלור. נוכל למדל את המערכת בסימולינק באופן הבא, כאשר </a:t>
            </a:r>
            <a:r>
              <a:rPr lang="en-US" dirty="0"/>
              <a:t>R</a:t>
            </a:r>
            <a:r>
              <a:rPr lang="he-IL" dirty="0"/>
              <a:t> זהו הנגד שבמנוע, </a:t>
            </a:r>
            <a:r>
              <a:rPr lang="en-US" dirty="0"/>
              <a:t>L</a:t>
            </a:r>
            <a:r>
              <a:rPr lang="he-IL" dirty="0"/>
              <a:t> הסליל, </a:t>
            </a:r>
            <a:r>
              <a:rPr lang="en-US" dirty="0"/>
              <a:t>Kt </a:t>
            </a:r>
            <a:r>
              <a:rPr lang="en-US" dirty="0" err="1"/>
              <a:t>Kb</a:t>
            </a:r>
            <a:r>
              <a:rPr lang="he-IL" dirty="0"/>
              <a:t> קבועי המומנט וה-</a:t>
            </a:r>
            <a:r>
              <a:rPr lang="en-US" dirty="0"/>
              <a:t>Back emf</a:t>
            </a:r>
            <a:r>
              <a:rPr lang="he-IL" dirty="0"/>
              <a:t>, </a:t>
            </a:r>
            <a:r>
              <a:rPr lang="en-US" dirty="0" err="1"/>
              <a:t>Jm</a:t>
            </a:r>
            <a:r>
              <a:rPr lang="he-IL" dirty="0"/>
              <a:t> זהו מומנט האינרציה של המנוע, </a:t>
            </a:r>
            <a:r>
              <a:rPr lang="en-US" dirty="0" err="1"/>
              <a:t>KK,Kv</a:t>
            </a:r>
            <a:r>
              <a:rPr lang="he-IL" dirty="0"/>
              <a:t> אלו הם הקשיחות </a:t>
            </a:r>
            <a:r>
              <a:rPr lang="he-IL" dirty="0" err="1"/>
              <a:t>הססטית</a:t>
            </a:r>
            <a:r>
              <a:rPr lang="he-IL" dirty="0"/>
              <a:t> והדינמית של הפרופלור ו</a:t>
            </a:r>
            <a:r>
              <a:rPr lang="en-US" dirty="0" err="1"/>
              <a:t>Jl</a:t>
            </a:r>
            <a:r>
              <a:rPr lang="he-IL" dirty="0"/>
              <a:t> זהו מומנט האינרציה של הפרופלור. הפרופלור מחובר באופן ישר לציר המנוע ואין גיר. </a:t>
            </a:r>
          </a:p>
          <a:p>
            <a:pPr algn="r" rtl="1"/>
            <a:endParaRPr lang="he-IL" dirty="0"/>
          </a:p>
          <a:p>
            <a:pPr algn="r" rtl="1"/>
            <a:r>
              <a:rPr lang="he-IL" dirty="0"/>
              <a:t>הכניסה למערכת היא מתח </a:t>
            </a:r>
            <a:r>
              <a:rPr lang="en-US" dirty="0"/>
              <a:t>PWM</a:t>
            </a:r>
            <a:r>
              <a:rPr lang="he-IL" dirty="0"/>
              <a:t> והיציאה היא מהירות הפרופלור. הכוח והמומנט שהמנוע מפיק נתונים ע"י (לחיצה) כאשר </a:t>
            </a:r>
            <a:r>
              <a:rPr lang="en-US" dirty="0" err="1"/>
              <a:t>Kf,Km</a:t>
            </a:r>
            <a:r>
              <a:rPr lang="he-IL" dirty="0"/>
              <a:t> הם קבועים שתלויים בתנאי הסביבה והגאומטריה של המדחף.</a:t>
            </a:r>
          </a:p>
          <a:p>
            <a:pPr algn="r" rtl="1"/>
            <a:endParaRPr lang="he-IL" dirty="0"/>
          </a:p>
          <a:p>
            <a:pPr algn="r" rtl="1"/>
            <a:r>
              <a:rPr lang="he-IL" dirty="0"/>
              <a:t>בדרך כלל, נהוג לבקר את חוג המהירות של המנוע ע"י רכיבים שנקראים </a:t>
            </a:r>
            <a:r>
              <a:rPr lang="en-US" dirty="0"/>
              <a:t>ESC</a:t>
            </a:r>
            <a:r>
              <a:rPr lang="he-IL" dirty="0"/>
              <a:t>, שסוגרים חוג על הזרם ועל המהירות. בכדי למדל את המערכת הזו עם אי וודאות, ניתן לקרב אותה לפ"ת מסדר ראשון (לחיצה) כאשר בקבוע הזמן  קיימת אי וודאות. פונקציות תמסורת אלו </a:t>
            </a:r>
            <a:r>
              <a:rPr lang="he-IL" dirty="0" err="1"/>
              <a:t>ימודלו</a:t>
            </a:r>
            <a:r>
              <a:rPr lang="he-IL" dirty="0"/>
              <a:t> בכניסה לתהליך </a:t>
            </a:r>
            <a:r>
              <a:rPr lang="en-US" dirty="0"/>
              <a:t>P</a:t>
            </a:r>
            <a:r>
              <a:rPr lang="he-IL" dirty="0"/>
              <a:t> ו-</a:t>
            </a:r>
            <a:r>
              <a:rPr lang="en-US" dirty="0" err="1"/>
              <a:t>Pphi</a:t>
            </a:r>
            <a:r>
              <a:rPr lang="he-IL" dirty="0"/>
              <a:t> .</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12</a:t>
            </a:fld>
            <a:endParaRPr lang="en-US"/>
          </a:p>
        </p:txBody>
      </p:sp>
    </p:spTree>
    <p:extLst>
      <p:ext uri="{BB962C8B-B14F-4D97-AF65-F5344CB8AC3E}">
        <p14:creationId xmlns:p14="http://schemas.microsoft.com/office/powerpoint/2010/main" val="2214638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נניח שיש לנו אי וודאות במסת הרחפן, שיכולה לקרות מהחלפת סוגים שונים של סוללות במשקלים שונים מבלי לשנות את הבקרה, ואי וודאות </a:t>
            </a:r>
            <a:r>
              <a:rPr lang="he-IL" dirty="0" err="1"/>
              <a:t>בקבועי</a:t>
            </a:r>
            <a:r>
              <a:rPr lang="he-IL" dirty="0"/>
              <a:t> הזמן של מערכת עומס-מנוע (לחיצה). נרצה שהבקר שאנחנו מתכננים יהיה עם </a:t>
            </a:r>
            <a:r>
              <a:rPr lang="he-IL" dirty="0" err="1"/>
              <a:t>הספסיפיקציות</a:t>
            </a:r>
            <a:r>
              <a:rPr lang="he-IL" dirty="0"/>
              <a:t> הבאות: זמן העלייה בין 0.15 שניות ל-0.5 שניות, </a:t>
            </a:r>
            <a:r>
              <a:rPr lang="he-IL" dirty="0" err="1"/>
              <a:t>אוברשוט</a:t>
            </a:r>
            <a:r>
              <a:rPr lang="he-IL" dirty="0"/>
              <a:t> קטן מ-15%, וזמן התייצבות קטן מ-0.85 שניות, בנוסף נדרוש רגישות קטנה מ-6</a:t>
            </a:r>
            <a:r>
              <a:rPr lang="en-US" dirty="0"/>
              <a:t>dB</a:t>
            </a:r>
            <a:r>
              <a:rPr lang="he-IL" dirty="0"/>
              <a:t>. </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14</a:t>
            </a:fld>
            <a:endParaRPr lang="en-US"/>
          </a:p>
        </p:txBody>
      </p:sp>
    </p:spTree>
    <p:extLst>
      <p:ext uri="{BB962C8B-B14F-4D97-AF65-F5344CB8AC3E}">
        <p14:creationId xmlns:p14="http://schemas.microsoft.com/office/powerpoint/2010/main" val="2783919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נתכנן את החוג בעזרת </a:t>
            </a:r>
            <a:r>
              <a:rPr lang="en-US" dirty="0" err="1"/>
              <a:t>loopShapingGUI</a:t>
            </a:r>
            <a:r>
              <a:rPr lang="en-US" dirty="0"/>
              <a:t> </a:t>
            </a:r>
            <a:r>
              <a:rPr lang="he-IL" dirty="0"/>
              <a:t> של </a:t>
            </a:r>
            <a:r>
              <a:rPr lang="en-US" dirty="0" err="1"/>
              <a:t>openQsyn</a:t>
            </a:r>
            <a:r>
              <a:rPr lang="he-IL" dirty="0"/>
              <a:t> ונגיע לבקר הנ"ל. אחרי בחירה נכונה של פילטר נוכל לוודא שאכן אנחנו עומדים בדרישות (לחיצה).</a:t>
            </a:r>
            <a:endParaRPr lang="en-US" dirty="0"/>
          </a:p>
        </p:txBody>
      </p:sp>
      <p:sp>
        <p:nvSpPr>
          <p:cNvPr id="4" name="Slide Number Placeholder 3"/>
          <p:cNvSpPr>
            <a:spLocks noGrp="1"/>
          </p:cNvSpPr>
          <p:nvPr>
            <p:ph type="sldNum" sz="quarter" idx="5"/>
          </p:nvPr>
        </p:nvSpPr>
        <p:spPr/>
        <p:txBody>
          <a:bodyPr/>
          <a:lstStyle/>
          <a:p>
            <a:fld id="{069082D0-5928-40D2-B4BD-0A61AEA50CCE}" type="slidenum">
              <a:rPr lang="en-US" smtClean="0"/>
              <a:t>15</a:t>
            </a:fld>
            <a:endParaRPr lang="en-US"/>
          </a:p>
        </p:txBody>
      </p:sp>
    </p:spTree>
    <p:extLst>
      <p:ext uri="{BB962C8B-B14F-4D97-AF65-F5344CB8AC3E}">
        <p14:creationId xmlns:p14="http://schemas.microsoft.com/office/powerpoint/2010/main" val="494287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4E537C-9091-4E09-9050-87713F7BDC65}" type="datetimeFigureOut">
              <a:rPr lang="en-US" smtClean="0"/>
              <a:t>11/16/2020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1280736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4E537C-9091-4E09-9050-87713F7BDC65}"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64434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4E537C-9091-4E09-9050-87713F7BDC6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196207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4E537C-9091-4E09-9050-87713F7BDC6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1827933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4E537C-9091-4E09-9050-87713F7BDC6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3986707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4E537C-9091-4E09-9050-87713F7BDC6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1018709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4E537C-9091-4E09-9050-87713F7BDC6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874572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4E537C-9091-4E09-9050-87713F7BDC6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1166866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4E537C-9091-4E09-9050-87713F7BDC6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3158650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4E537C-9091-4E09-9050-87713F7BDC6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3692636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4E537C-9091-4E09-9050-87713F7BDC65}"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375563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4E537C-9091-4E09-9050-87713F7BDC65}"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1890405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4E537C-9091-4E09-9050-87713F7BDC65}" type="datetimeFigureOut">
              <a:rPr lang="en-US" smtClean="0"/>
              <a:t>11/16/2020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391789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4E537C-9091-4E09-9050-87713F7BDC65}" type="datetimeFigureOut">
              <a:rPr lang="en-US" smtClean="0"/>
              <a:t>11/16/2020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1091300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4E537C-9091-4E09-9050-87713F7BDC65}" type="datetimeFigureOut">
              <a:rPr lang="en-US" smtClean="0"/>
              <a:t>11/16/2020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3486589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4E537C-9091-4E09-9050-87713F7BDC65}"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2833102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4E537C-9091-4E09-9050-87713F7BDC65}"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4A01A-39EF-4A3E-AE1D-0659A5D914A3}" type="slidenum">
              <a:rPr lang="en-US" smtClean="0"/>
              <a:t>‹#›</a:t>
            </a:fld>
            <a:endParaRPr lang="en-US"/>
          </a:p>
        </p:txBody>
      </p:sp>
    </p:spTree>
    <p:extLst>
      <p:ext uri="{BB962C8B-B14F-4D97-AF65-F5344CB8AC3E}">
        <p14:creationId xmlns:p14="http://schemas.microsoft.com/office/powerpoint/2010/main" val="3791087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44E537C-9091-4E09-9050-87713F7BDC65}" type="datetimeFigureOut">
              <a:rPr lang="en-US" smtClean="0"/>
              <a:t>11/16/2020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D4A01A-39EF-4A3E-AE1D-0659A5D914A3}" type="slidenum">
              <a:rPr lang="en-US" smtClean="0"/>
              <a:t>‹#›</a:t>
            </a:fld>
            <a:endParaRPr lang="en-US"/>
          </a:p>
        </p:txBody>
      </p:sp>
    </p:spTree>
    <p:extLst>
      <p:ext uri="{BB962C8B-B14F-4D97-AF65-F5344CB8AC3E}">
        <p14:creationId xmlns:p14="http://schemas.microsoft.com/office/powerpoint/2010/main" val="319688192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png"/><Relationship Id="rId5" Type="http://schemas.openxmlformats.org/officeDocument/2006/relationships/image" Target="../media/image4.w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7.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png"/><Relationship Id="rId5" Type="http://schemas.openxmlformats.org/officeDocument/2006/relationships/image" Target="../media/image4.wmf"/><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8.png"/><Relationship Id="rId5" Type="http://schemas.openxmlformats.org/officeDocument/2006/relationships/image" Target="../media/image4.w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0.png"/><Relationship Id="rId5" Type="http://schemas.openxmlformats.org/officeDocument/2006/relationships/image" Target="../media/image4.w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0.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wmf"/><Relationship Id="rId5" Type="http://schemas.openxmlformats.org/officeDocument/2006/relationships/oleObject" Target="../embeddings/oleObject8.bin"/><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1.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wmf"/><Relationship Id="rId5" Type="http://schemas.openxmlformats.org/officeDocument/2006/relationships/oleObject" Target="../embeddings/oleObject9.bin"/><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2.xml"/><Relationship Id="rId7"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8.png"/><Relationship Id="rId5" Type="http://schemas.openxmlformats.org/officeDocument/2006/relationships/image" Target="../media/image4.wmf"/><Relationship Id="rId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3.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image" Target="../media/image4.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png"/><Relationship Id="rId5" Type="http://schemas.openxmlformats.org/officeDocument/2006/relationships/image" Target="../media/image4.wmf"/><Relationship Id="rId4" Type="http://schemas.openxmlformats.org/officeDocument/2006/relationships/oleObject" Target="../embeddings/oleObject3.bin"/><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B073-45EB-488E-95D3-4A501A6E9C67}"/>
              </a:ext>
            </a:extLst>
          </p:cNvPr>
          <p:cNvSpPr>
            <a:spLocks noGrp="1"/>
          </p:cNvSpPr>
          <p:nvPr>
            <p:ph type="ctrTitle"/>
          </p:nvPr>
        </p:nvSpPr>
        <p:spPr>
          <a:xfrm>
            <a:off x="2145977" y="263950"/>
            <a:ext cx="9697232" cy="791853"/>
          </a:xfrm>
        </p:spPr>
        <p:txBody>
          <a:bodyPr>
            <a:normAutofit/>
          </a:bodyPr>
          <a:lstStyle/>
          <a:p>
            <a:r>
              <a:rPr lang="en-US" sz="4400" dirty="0"/>
              <a:t>QFT Controller Design for 2D Quadrotor</a:t>
            </a:r>
          </a:p>
        </p:txBody>
      </p:sp>
      <p:pic>
        <p:nvPicPr>
          <p:cNvPr id="4" name="Picture 3" descr="Applied Sciences | Free Full-Text | Robust Backstepping Trajectory Tracking  Control of a Quadrotor with Input Saturation via Extended State Observer">
            <a:extLst>
              <a:ext uri="{FF2B5EF4-FFF2-40B4-BE49-F238E27FC236}">
                <a16:creationId xmlns:a16="http://schemas.microsoft.com/office/drawing/2014/main" id="{80B38C33-E735-4F1A-BF57-6C9F97230CF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08462" y="1503452"/>
            <a:ext cx="3775075" cy="3242945"/>
          </a:xfrm>
          <a:prstGeom prst="rect">
            <a:avLst/>
          </a:prstGeom>
          <a:solidFill>
            <a:schemeClr val="accent1"/>
          </a:solidFill>
          <a:ln>
            <a:noFill/>
          </a:ln>
        </p:spPr>
      </p:pic>
      <p:sp>
        <p:nvSpPr>
          <p:cNvPr id="5" name="TextBox 4">
            <a:extLst>
              <a:ext uri="{FF2B5EF4-FFF2-40B4-BE49-F238E27FC236}">
                <a16:creationId xmlns:a16="http://schemas.microsoft.com/office/drawing/2014/main" id="{24362D43-01E0-49D6-81AE-0941DABFD849}"/>
              </a:ext>
            </a:extLst>
          </p:cNvPr>
          <p:cNvSpPr txBox="1"/>
          <p:nvPr/>
        </p:nvSpPr>
        <p:spPr>
          <a:xfrm>
            <a:off x="9596486" y="5470573"/>
            <a:ext cx="1508289" cy="369332"/>
          </a:xfrm>
          <a:prstGeom prst="rect">
            <a:avLst/>
          </a:prstGeom>
          <a:noFill/>
        </p:spPr>
        <p:txBody>
          <a:bodyPr wrap="square" rtlCol="0">
            <a:spAutoFit/>
          </a:bodyPr>
          <a:lstStyle/>
          <a:p>
            <a:r>
              <a:rPr lang="en-US" dirty="0"/>
              <a:t>Iftach Naftaly</a:t>
            </a:r>
          </a:p>
        </p:txBody>
      </p:sp>
    </p:spTree>
    <p:extLst>
      <p:ext uri="{BB962C8B-B14F-4D97-AF65-F5344CB8AC3E}">
        <p14:creationId xmlns:p14="http://schemas.microsoft.com/office/powerpoint/2010/main" val="2180457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606828" y="360576"/>
            <a:ext cx="4978343" cy="935610"/>
          </a:xfrm>
        </p:spPr>
        <p:txBody>
          <a:bodyPr>
            <a:normAutofit/>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Transformations</a:t>
            </a:r>
          </a:p>
        </p:txBody>
      </p:sp>
      <p:graphicFrame>
        <p:nvGraphicFramePr>
          <p:cNvPr id="3" name="Object 2">
            <a:extLst>
              <a:ext uri="{FF2B5EF4-FFF2-40B4-BE49-F238E27FC236}">
                <a16:creationId xmlns:a16="http://schemas.microsoft.com/office/drawing/2014/main" id="{74AE1669-B98A-4C5C-88C7-777FB9E4575D}"/>
              </a:ext>
            </a:extLst>
          </p:cNvPr>
          <p:cNvGraphicFramePr>
            <a:graphicFrameLocks noChangeAspect="1"/>
          </p:cNvGraphicFramePr>
          <p:nvPr/>
        </p:nvGraphicFramePr>
        <p:xfrm>
          <a:off x="5181600" y="3060700"/>
          <a:ext cx="1828800" cy="735013"/>
        </p:xfrm>
        <a:graphic>
          <a:graphicData uri="http://schemas.openxmlformats.org/presentationml/2006/ole">
            <mc:AlternateContent xmlns:mc="http://schemas.openxmlformats.org/markup-compatibility/2006">
              <mc:Choice xmlns:v="urn:schemas-microsoft-com:vml" Requires="v">
                <p:oleObj spid="_x0000_s4265" name="Equation" r:id="rId4" imgW="1828800" imgH="734400" progId="Equation.DSMT4">
                  <p:embed/>
                </p:oleObj>
              </mc:Choice>
              <mc:Fallback>
                <p:oleObj name="Equation" r:id="rId4" imgW="1828800" imgH="734400" progId="Equation.DSMT4">
                  <p:embed/>
                  <p:pic>
                    <p:nvPicPr>
                      <p:cNvPr id="3" name="Object 2">
                        <a:extLst>
                          <a:ext uri="{FF2B5EF4-FFF2-40B4-BE49-F238E27FC236}">
                            <a16:creationId xmlns:a16="http://schemas.microsoft.com/office/drawing/2014/main" id="{74AE1669-B98A-4C5C-88C7-777FB9E4575D}"/>
                          </a:ext>
                        </a:extLst>
                      </p:cNvPr>
                      <p:cNvPicPr/>
                      <p:nvPr/>
                    </p:nvPicPr>
                    <p:blipFill>
                      <a:blip r:embed="rId5"/>
                      <a:stretch>
                        <a:fillRect/>
                      </a:stretch>
                    </p:blipFill>
                    <p:spPr>
                      <a:xfrm>
                        <a:off x="5181600" y="3060700"/>
                        <a:ext cx="1828800" cy="735013"/>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52E8225F-AC7F-4499-AE9A-B5731BC97919}"/>
              </a:ext>
            </a:extLst>
          </p:cNvPr>
          <p:cNvPicPr>
            <a:picLocks noChangeAspect="1"/>
          </p:cNvPicPr>
          <p:nvPr/>
        </p:nvPicPr>
        <p:blipFill>
          <a:blip r:embed="rId6"/>
          <a:stretch>
            <a:fillRect/>
          </a:stretch>
        </p:blipFill>
        <p:spPr>
          <a:xfrm>
            <a:off x="1847850" y="1174872"/>
            <a:ext cx="9520841" cy="5037391"/>
          </a:xfrm>
          <a:prstGeom prst="rect">
            <a:avLst/>
          </a:prstGeom>
        </p:spPr>
      </p:pic>
      <p:sp>
        <p:nvSpPr>
          <p:cNvPr id="5" name="Rectangle 4">
            <a:extLst>
              <a:ext uri="{FF2B5EF4-FFF2-40B4-BE49-F238E27FC236}">
                <a16:creationId xmlns:a16="http://schemas.microsoft.com/office/drawing/2014/main" id="{A53ADFEA-9B72-472F-B381-93BFC51741DC}"/>
              </a:ext>
            </a:extLst>
          </p:cNvPr>
          <p:cNvSpPr/>
          <p:nvPr/>
        </p:nvSpPr>
        <p:spPr>
          <a:xfrm>
            <a:off x="1640264" y="3429000"/>
            <a:ext cx="8785781" cy="3068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38BDF4-CC3A-44DC-B735-D6CA18138896}"/>
              </a:ext>
            </a:extLst>
          </p:cNvPr>
          <p:cNvSpPr/>
          <p:nvPr/>
        </p:nvSpPr>
        <p:spPr>
          <a:xfrm>
            <a:off x="5486400" y="1296186"/>
            <a:ext cx="6457360" cy="211552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94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51B725-803B-4111-AA14-4CE9ABC8FDF3}"/>
              </a:ext>
            </a:extLst>
          </p:cNvPr>
          <p:cNvSpPr txBox="1">
            <a:spLocks/>
          </p:cNvSpPr>
          <p:nvPr/>
        </p:nvSpPr>
        <p:spPr>
          <a:xfrm>
            <a:off x="2738896" y="930111"/>
            <a:ext cx="4378342" cy="539056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Problem Definition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Equations of Motion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Transformations</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Motor-load model</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Design the controllers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Anti – Reset windup</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Simulations</a:t>
            </a:r>
          </a:p>
        </p:txBody>
      </p:sp>
    </p:spTree>
    <p:extLst>
      <p:ext uri="{BB962C8B-B14F-4D97-AF65-F5344CB8AC3E}">
        <p14:creationId xmlns:p14="http://schemas.microsoft.com/office/powerpoint/2010/main" val="75096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606828" y="360576"/>
            <a:ext cx="4978343" cy="935610"/>
          </a:xfrm>
        </p:spPr>
        <p:txBody>
          <a:bodyPr>
            <a:normAutofit/>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Motor-load Model</a:t>
            </a:r>
          </a:p>
        </p:txBody>
      </p:sp>
      <p:graphicFrame>
        <p:nvGraphicFramePr>
          <p:cNvPr id="3" name="Object 2">
            <a:extLst>
              <a:ext uri="{FF2B5EF4-FFF2-40B4-BE49-F238E27FC236}">
                <a16:creationId xmlns:a16="http://schemas.microsoft.com/office/drawing/2014/main" id="{74AE1669-B98A-4C5C-88C7-777FB9E4575D}"/>
              </a:ext>
            </a:extLst>
          </p:cNvPr>
          <p:cNvGraphicFramePr>
            <a:graphicFrameLocks noChangeAspect="1"/>
          </p:cNvGraphicFramePr>
          <p:nvPr/>
        </p:nvGraphicFramePr>
        <p:xfrm>
          <a:off x="5181600" y="3060700"/>
          <a:ext cx="1828800" cy="735013"/>
        </p:xfrm>
        <a:graphic>
          <a:graphicData uri="http://schemas.openxmlformats.org/presentationml/2006/ole">
            <mc:AlternateContent xmlns:mc="http://schemas.openxmlformats.org/markup-compatibility/2006">
              <mc:Choice xmlns:v="urn:schemas-microsoft-com:vml" Requires="v">
                <p:oleObj spid="_x0000_s5277" name="Equation" r:id="rId4" imgW="1828800" imgH="734400" progId="Equation.DSMT4">
                  <p:embed/>
                </p:oleObj>
              </mc:Choice>
              <mc:Fallback>
                <p:oleObj name="Equation" r:id="rId4" imgW="1828800" imgH="734400" progId="Equation.DSMT4">
                  <p:embed/>
                  <p:pic>
                    <p:nvPicPr>
                      <p:cNvPr id="3" name="Object 2">
                        <a:extLst>
                          <a:ext uri="{FF2B5EF4-FFF2-40B4-BE49-F238E27FC236}">
                            <a16:creationId xmlns:a16="http://schemas.microsoft.com/office/drawing/2014/main" id="{74AE1669-B98A-4C5C-88C7-777FB9E4575D}"/>
                          </a:ext>
                        </a:extLst>
                      </p:cNvPr>
                      <p:cNvPicPr/>
                      <p:nvPr/>
                    </p:nvPicPr>
                    <p:blipFill>
                      <a:blip r:embed="rId5"/>
                      <a:stretch>
                        <a:fillRect/>
                      </a:stretch>
                    </p:blipFill>
                    <p:spPr>
                      <a:xfrm>
                        <a:off x="5181600" y="3060700"/>
                        <a:ext cx="1828800" cy="73501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00B4B5E4-ADE4-4995-BC04-1640926F18E2}"/>
              </a:ext>
            </a:extLst>
          </p:cNvPr>
          <p:cNvPicPr>
            <a:picLocks noChangeAspect="1"/>
          </p:cNvPicPr>
          <p:nvPr/>
        </p:nvPicPr>
        <p:blipFill>
          <a:blip r:embed="rId6"/>
          <a:stretch>
            <a:fillRect/>
          </a:stretch>
        </p:blipFill>
        <p:spPr>
          <a:xfrm>
            <a:off x="1442301" y="1071177"/>
            <a:ext cx="10749699" cy="2605276"/>
          </a:xfrm>
          <a:prstGeom prst="rect">
            <a:avLst/>
          </a:prstGeom>
        </p:spPr>
      </p:pic>
      <p:pic>
        <p:nvPicPr>
          <p:cNvPr id="7" name="Picture 6">
            <a:extLst>
              <a:ext uri="{FF2B5EF4-FFF2-40B4-BE49-F238E27FC236}">
                <a16:creationId xmlns:a16="http://schemas.microsoft.com/office/drawing/2014/main" id="{CAAA2A78-0937-42EF-A7A2-10230BB998FE}"/>
              </a:ext>
            </a:extLst>
          </p:cNvPr>
          <p:cNvPicPr>
            <a:picLocks noChangeAspect="1"/>
          </p:cNvPicPr>
          <p:nvPr/>
        </p:nvPicPr>
        <p:blipFill>
          <a:blip r:embed="rId7"/>
          <a:stretch>
            <a:fillRect/>
          </a:stretch>
        </p:blipFill>
        <p:spPr>
          <a:xfrm>
            <a:off x="5209924" y="3795713"/>
            <a:ext cx="1800476" cy="876422"/>
          </a:xfrm>
          <a:prstGeom prst="rect">
            <a:avLst/>
          </a:prstGeom>
        </p:spPr>
      </p:pic>
      <p:pic>
        <p:nvPicPr>
          <p:cNvPr id="8" name="Picture 7">
            <a:extLst>
              <a:ext uri="{FF2B5EF4-FFF2-40B4-BE49-F238E27FC236}">
                <a16:creationId xmlns:a16="http://schemas.microsoft.com/office/drawing/2014/main" id="{A0221E3C-A2C9-4721-890D-A70C9758E2A5}"/>
              </a:ext>
            </a:extLst>
          </p:cNvPr>
          <p:cNvPicPr>
            <a:picLocks noChangeAspect="1"/>
          </p:cNvPicPr>
          <p:nvPr/>
        </p:nvPicPr>
        <p:blipFill>
          <a:blip r:embed="rId8"/>
          <a:stretch>
            <a:fillRect/>
          </a:stretch>
        </p:blipFill>
        <p:spPr>
          <a:xfrm>
            <a:off x="5181600" y="4982738"/>
            <a:ext cx="2276793" cy="1514686"/>
          </a:xfrm>
          <a:prstGeom prst="rect">
            <a:avLst/>
          </a:prstGeom>
        </p:spPr>
      </p:pic>
    </p:spTree>
    <p:extLst>
      <p:ext uri="{BB962C8B-B14F-4D97-AF65-F5344CB8AC3E}">
        <p14:creationId xmlns:p14="http://schemas.microsoft.com/office/powerpoint/2010/main" val="43754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51B725-803B-4111-AA14-4CE9ABC8FDF3}"/>
              </a:ext>
            </a:extLst>
          </p:cNvPr>
          <p:cNvSpPr txBox="1">
            <a:spLocks/>
          </p:cNvSpPr>
          <p:nvPr/>
        </p:nvSpPr>
        <p:spPr>
          <a:xfrm>
            <a:off x="2738896" y="930111"/>
            <a:ext cx="4378342" cy="539056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Problem Definition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Equations of Motion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Transformations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Motor-load model</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Design the controllers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Anti – Reset windup</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Simulations</a:t>
            </a:r>
          </a:p>
        </p:txBody>
      </p:sp>
    </p:spTree>
    <p:extLst>
      <p:ext uri="{BB962C8B-B14F-4D97-AF65-F5344CB8AC3E}">
        <p14:creationId xmlns:p14="http://schemas.microsoft.com/office/powerpoint/2010/main" val="21831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6" y="341723"/>
            <a:ext cx="6083927" cy="935610"/>
          </a:xfrm>
        </p:spPr>
        <p:txBody>
          <a:bodyPr>
            <a:normAutofit fontScale="90000"/>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Design the controllers - XY</a:t>
            </a:r>
          </a:p>
        </p:txBody>
      </p:sp>
      <p:graphicFrame>
        <p:nvGraphicFramePr>
          <p:cNvPr id="3" name="Object 2">
            <a:extLst>
              <a:ext uri="{FF2B5EF4-FFF2-40B4-BE49-F238E27FC236}">
                <a16:creationId xmlns:a16="http://schemas.microsoft.com/office/drawing/2014/main" id="{74AE1669-B98A-4C5C-88C7-777FB9E4575D}"/>
              </a:ext>
            </a:extLst>
          </p:cNvPr>
          <p:cNvGraphicFramePr>
            <a:graphicFrameLocks noChangeAspect="1"/>
          </p:cNvGraphicFramePr>
          <p:nvPr/>
        </p:nvGraphicFramePr>
        <p:xfrm>
          <a:off x="5181600" y="3060700"/>
          <a:ext cx="1828800" cy="735013"/>
        </p:xfrm>
        <a:graphic>
          <a:graphicData uri="http://schemas.openxmlformats.org/presentationml/2006/ole">
            <mc:AlternateContent xmlns:mc="http://schemas.openxmlformats.org/markup-compatibility/2006">
              <mc:Choice xmlns:v="urn:schemas-microsoft-com:vml" Requires="v">
                <p:oleObj spid="_x0000_s6289" name="Equation" r:id="rId4" imgW="1828800" imgH="734400" progId="Equation.DSMT4">
                  <p:embed/>
                </p:oleObj>
              </mc:Choice>
              <mc:Fallback>
                <p:oleObj name="Equation" r:id="rId4" imgW="1828800" imgH="734400" progId="Equation.DSMT4">
                  <p:embed/>
                  <p:pic>
                    <p:nvPicPr>
                      <p:cNvPr id="3" name="Object 2">
                        <a:extLst>
                          <a:ext uri="{FF2B5EF4-FFF2-40B4-BE49-F238E27FC236}">
                            <a16:creationId xmlns:a16="http://schemas.microsoft.com/office/drawing/2014/main" id="{74AE1669-B98A-4C5C-88C7-777FB9E4575D}"/>
                          </a:ext>
                        </a:extLst>
                      </p:cNvPr>
                      <p:cNvPicPr/>
                      <p:nvPr/>
                    </p:nvPicPr>
                    <p:blipFill>
                      <a:blip r:embed="rId5"/>
                      <a:stretch>
                        <a:fillRect/>
                      </a:stretch>
                    </p:blipFill>
                    <p:spPr>
                      <a:xfrm>
                        <a:off x="5181600" y="3060700"/>
                        <a:ext cx="1828800" cy="735013"/>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DE12FF63-F21D-4B4C-BF39-2E9C263BD916}"/>
              </a:ext>
            </a:extLst>
          </p:cNvPr>
          <p:cNvPicPr>
            <a:picLocks noChangeAspect="1"/>
          </p:cNvPicPr>
          <p:nvPr/>
        </p:nvPicPr>
        <p:blipFill>
          <a:blip r:embed="rId6"/>
          <a:stretch>
            <a:fillRect/>
          </a:stretch>
        </p:blipFill>
        <p:spPr>
          <a:xfrm>
            <a:off x="4191222" y="1395167"/>
            <a:ext cx="3809555" cy="1189601"/>
          </a:xfrm>
          <a:prstGeom prst="rect">
            <a:avLst/>
          </a:prstGeom>
        </p:spPr>
      </p:pic>
      <p:pic>
        <p:nvPicPr>
          <p:cNvPr id="5" name="Picture 4">
            <a:extLst>
              <a:ext uri="{FF2B5EF4-FFF2-40B4-BE49-F238E27FC236}">
                <a16:creationId xmlns:a16="http://schemas.microsoft.com/office/drawing/2014/main" id="{BC0F3B2F-3D87-46DC-BE05-000E52B475AB}"/>
              </a:ext>
            </a:extLst>
          </p:cNvPr>
          <p:cNvPicPr>
            <a:picLocks noChangeAspect="1"/>
          </p:cNvPicPr>
          <p:nvPr/>
        </p:nvPicPr>
        <p:blipFill>
          <a:blip r:embed="rId7"/>
          <a:stretch>
            <a:fillRect/>
          </a:stretch>
        </p:blipFill>
        <p:spPr>
          <a:xfrm>
            <a:off x="3803433" y="2863484"/>
            <a:ext cx="4585133" cy="2430672"/>
          </a:xfrm>
          <a:prstGeom prst="rect">
            <a:avLst/>
          </a:prstGeom>
        </p:spPr>
      </p:pic>
    </p:spTree>
    <p:extLst>
      <p:ext uri="{BB962C8B-B14F-4D97-AF65-F5344CB8AC3E}">
        <p14:creationId xmlns:p14="http://schemas.microsoft.com/office/powerpoint/2010/main" val="287955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6" y="341723"/>
            <a:ext cx="6083927" cy="935610"/>
          </a:xfrm>
        </p:spPr>
        <p:txBody>
          <a:bodyPr>
            <a:normAutofit fontScale="90000"/>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Design the controllers - XY</a:t>
            </a:r>
          </a:p>
        </p:txBody>
      </p:sp>
      <p:graphicFrame>
        <p:nvGraphicFramePr>
          <p:cNvPr id="3" name="Object 2">
            <a:extLst>
              <a:ext uri="{FF2B5EF4-FFF2-40B4-BE49-F238E27FC236}">
                <a16:creationId xmlns:a16="http://schemas.microsoft.com/office/drawing/2014/main" id="{74AE1669-B98A-4C5C-88C7-777FB9E4575D}"/>
              </a:ext>
            </a:extLst>
          </p:cNvPr>
          <p:cNvGraphicFramePr>
            <a:graphicFrameLocks noChangeAspect="1"/>
          </p:cNvGraphicFramePr>
          <p:nvPr/>
        </p:nvGraphicFramePr>
        <p:xfrm>
          <a:off x="5181600" y="3060700"/>
          <a:ext cx="1828800" cy="735013"/>
        </p:xfrm>
        <a:graphic>
          <a:graphicData uri="http://schemas.openxmlformats.org/presentationml/2006/ole">
            <mc:AlternateContent xmlns:mc="http://schemas.openxmlformats.org/markup-compatibility/2006">
              <mc:Choice xmlns:v="urn:schemas-microsoft-com:vml" Requires="v">
                <p:oleObj spid="_x0000_s7302" name="Equation" r:id="rId4" imgW="1828800" imgH="734400" progId="Equation.DSMT4">
                  <p:embed/>
                </p:oleObj>
              </mc:Choice>
              <mc:Fallback>
                <p:oleObj name="Equation" r:id="rId4" imgW="1828800" imgH="734400" progId="Equation.DSMT4">
                  <p:embed/>
                  <p:pic>
                    <p:nvPicPr>
                      <p:cNvPr id="3" name="Object 2">
                        <a:extLst>
                          <a:ext uri="{FF2B5EF4-FFF2-40B4-BE49-F238E27FC236}">
                            <a16:creationId xmlns:a16="http://schemas.microsoft.com/office/drawing/2014/main" id="{74AE1669-B98A-4C5C-88C7-777FB9E4575D}"/>
                          </a:ext>
                        </a:extLst>
                      </p:cNvPr>
                      <p:cNvPicPr/>
                      <p:nvPr/>
                    </p:nvPicPr>
                    <p:blipFill>
                      <a:blip r:embed="rId5"/>
                      <a:stretch>
                        <a:fillRect/>
                      </a:stretch>
                    </p:blipFill>
                    <p:spPr>
                      <a:xfrm>
                        <a:off x="5181600" y="3060700"/>
                        <a:ext cx="1828800" cy="73501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90513697-8D5F-4006-8293-84D2FD26EB96}"/>
              </a:ext>
            </a:extLst>
          </p:cNvPr>
          <p:cNvPicPr>
            <a:picLocks noChangeAspect="1"/>
          </p:cNvPicPr>
          <p:nvPr/>
        </p:nvPicPr>
        <p:blipFill>
          <a:blip r:embed="rId6"/>
          <a:stretch>
            <a:fillRect/>
          </a:stretch>
        </p:blipFill>
        <p:spPr>
          <a:xfrm>
            <a:off x="2191241" y="1123577"/>
            <a:ext cx="4906060" cy="5344271"/>
          </a:xfrm>
          <a:prstGeom prst="rect">
            <a:avLst/>
          </a:prstGeom>
        </p:spPr>
      </p:pic>
      <p:grpSp>
        <p:nvGrpSpPr>
          <p:cNvPr id="7" name="Group 6">
            <a:extLst>
              <a:ext uri="{FF2B5EF4-FFF2-40B4-BE49-F238E27FC236}">
                <a16:creationId xmlns:a16="http://schemas.microsoft.com/office/drawing/2014/main" id="{10F2AE5F-6BD2-419A-B396-82176C7DB54E}"/>
              </a:ext>
            </a:extLst>
          </p:cNvPr>
          <p:cNvGrpSpPr/>
          <p:nvPr/>
        </p:nvGrpSpPr>
        <p:grpSpPr>
          <a:xfrm>
            <a:off x="6280815" y="2840804"/>
            <a:ext cx="5714296" cy="2132409"/>
            <a:chOff x="0" y="0"/>
            <a:chExt cx="6721584" cy="2371090"/>
          </a:xfrm>
        </p:grpSpPr>
        <p:pic>
          <p:nvPicPr>
            <p:cNvPr id="8" name="Picture 7">
              <a:extLst>
                <a:ext uri="{FF2B5EF4-FFF2-40B4-BE49-F238E27FC236}">
                  <a16:creationId xmlns:a16="http://schemas.microsoft.com/office/drawing/2014/main" id="{9A06CE0A-462A-4CDF-BFF8-C72944F0A1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3161030" cy="2371090"/>
            </a:xfrm>
            <a:prstGeom prst="rect">
              <a:avLst/>
            </a:prstGeom>
          </p:spPr>
        </p:pic>
        <p:pic>
          <p:nvPicPr>
            <p:cNvPr id="9" name="Picture 8">
              <a:extLst>
                <a:ext uri="{FF2B5EF4-FFF2-40B4-BE49-F238E27FC236}">
                  <a16:creationId xmlns:a16="http://schemas.microsoft.com/office/drawing/2014/main" id="{FBF6CA4B-CAB5-4052-9405-930DEA9DA5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5649" y="22439"/>
              <a:ext cx="3035935" cy="2277110"/>
            </a:xfrm>
            <a:prstGeom prst="rect">
              <a:avLst/>
            </a:prstGeom>
          </p:spPr>
        </p:pic>
      </p:grpSp>
    </p:spTree>
    <p:extLst>
      <p:ext uri="{BB962C8B-B14F-4D97-AF65-F5344CB8AC3E}">
        <p14:creationId xmlns:p14="http://schemas.microsoft.com/office/powerpoint/2010/main" val="318407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6" y="341723"/>
                <a:ext cx="6083927" cy="935610"/>
              </a:xfrm>
            </p:spPr>
            <p:txBody>
              <a:bodyPr>
                <a:normAutofit/>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Design the controllers - </a:t>
                </a:r>
                <a14:m>
                  <m:oMath xmlns:m="http://schemas.openxmlformats.org/officeDocument/2006/math">
                    <m:r>
                      <a:rPr lang="en-US" b="1" i="1" dirty="0" smtClean="0">
                        <a:effectLst>
                          <a:outerShdw blurRad="38100" dist="38100" dir="2700000" algn="tl">
                            <a:srgbClr val="000000">
                              <a:alpha val="43137"/>
                            </a:srgbClr>
                          </a:outerShdw>
                        </a:effectLst>
                        <a:latin typeface="Cambria Math" panose="02040503050406030204" pitchFamily="18" charset="0"/>
                        <a:ea typeface="Roboto" panose="02000000000000000000" pitchFamily="2" charset="0"/>
                      </a:rPr>
                      <m:t>𝝓</m:t>
                    </m:r>
                  </m:oMath>
                </a14:m>
                <a:endPar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mc:Choice>
        <mc:Fallback xmlns="">
          <p:sp>
            <p:nvSpPr>
              <p:cNvPr id="2" name="Title 1">
                <a:extLst>
                  <a:ext uri="{FF2B5EF4-FFF2-40B4-BE49-F238E27FC236}">
                    <a16:creationId xmlns:a16="http://schemas.microsoft.com/office/drawing/2014/main" id="{4DF3C782-054F-4929-9D40-9C8D94E3B93B}"/>
                  </a:ext>
                </a:extLst>
              </p:cNvPr>
              <p:cNvSpPr>
                <a:spLocks noGrp="1" noRot="1" noChangeAspect="1" noMove="1" noResize="1" noEditPoints="1" noAdjustHandles="1" noChangeArrowheads="1" noChangeShapeType="1" noTextEdit="1"/>
              </p:cNvSpPr>
              <p:nvPr>
                <p:ph type="title"/>
              </p:nvPr>
            </p:nvSpPr>
            <p:spPr>
              <a:xfrm>
                <a:off x="3054036" y="341723"/>
                <a:ext cx="6083927" cy="935610"/>
              </a:xfrm>
              <a:blipFill>
                <a:blip r:embed="rId4"/>
                <a:stretch>
                  <a:fillRect l="-3507" b="-19481"/>
                </a:stretch>
              </a:blipFill>
            </p:spPr>
            <p:txBody>
              <a:bodyPr/>
              <a:lstStyle/>
              <a:p>
                <a:r>
                  <a:rPr lang="en-US">
                    <a:noFill/>
                  </a:rPr>
                  <a:t> </a:t>
                </a:r>
              </a:p>
            </p:txBody>
          </p:sp>
        </mc:Fallback>
      </mc:AlternateContent>
      <p:graphicFrame>
        <p:nvGraphicFramePr>
          <p:cNvPr id="3" name="Object 2">
            <a:extLst>
              <a:ext uri="{FF2B5EF4-FFF2-40B4-BE49-F238E27FC236}">
                <a16:creationId xmlns:a16="http://schemas.microsoft.com/office/drawing/2014/main" id="{74AE1669-B98A-4C5C-88C7-777FB9E4575D}"/>
              </a:ext>
            </a:extLst>
          </p:cNvPr>
          <p:cNvGraphicFramePr>
            <a:graphicFrameLocks noChangeAspect="1"/>
          </p:cNvGraphicFramePr>
          <p:nvPr/>
        </p:nvGraphicFramePr>
        <p:xfrm>
          <a:off x="5181600" y="3060700"/>
          <a:ext cx="1828800" cy="735013"/>
        </p:xfrm>
        <a:graphic>
          <a:graphicData uri="http://schemas.openxmlformats.org/presentationml/2006/ole">
            <mc:AlternateContent xmlns:mc="http://schemas.openxmlformats.org/markup-compatibility/2006">
              <mc:Choice xmlns:v="urn:schemas-microsoft-com:vml" Requires="v">
                <p:oleObj spid="_x0000_s8319" name="Equation" r:id="rId5" imgW="1828800" imgH="734400" progId="Equation.DSMT4">
                  <p:embed/>
                </p:oleObj>
              </mc:Choice>
              <mc:Fallback>
                <p:oleObj name="Equation" r:id="rId5" imgW="1828800" imgH="734400" progId="Equation.DSMT4">
                  <p:embed/>
                  <p:pic>
                    <p:nvPicPr>
                      <p:cNvPr id="3" name="Object 2">
                        <a:extLst>
                          <a:ext uri="{FF2B5EF4-FFF2-40B4-BE49-F238E27FC236}">
                            <a16:creationId xmlns:a16="http://schemas.microsoft.com/office/drawing/2014/main" id="{74AE1669-B98A-4C5C-88C7-777FB9E4575D}"/>
                          </a:ext>
                        </a:extLst>
                      </p:cNvPr>
                      <p:cNvPicPr/>
                      <p:nvPr/>
                    </p:nvPicPr>
                    <p:blipFill>
                      <a:blip r:embed="rId6"/>
                      <a:stretch>
                        <a:fillRect/>
                      </a:stretch>
                    </p:blipFill>
                    <p:spPr>
                      <a:xfrm>
                        <a:off x="5181600" y="3060700"/>
                        <a:ext cx="1828800" cy="735013"/>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19872F53-1F27-465D-A842-8CA18B267369}"/>
              </a:ext>
            </a:extLst>
          </p:cNvPr>
          <p:cNvPicPr>
            <a:picLocks noChangeAspect="1"/>
          </p:cNvPicPr>
          <p:nvPr/>
        </p:nvPicPr>
        <p:blipFill>
          <a:blip r:embed="rId7"/>
          <a:stretch>
            <a:fillRect/>
          </a:stretch>
        </p:blipFill>
        <p:spPr>
          <a:xfrm>
            <a:off x="3312860" y="1510027"/>
            <a:ext cx="5182287" cy="1307385"/>
          </a:xfrm>
          <a:prstGeom prst="rect">
            <a:avLst/>
          </a:prstGeom>
        </p:spPr>
      </p:pic>
      <p:pic>
        <p:nvPicPr>
          <p:cNvPr id="5" name="Picture 4">
            <a:extLst>
              <a:ext uri="{FF2B5EF4-FFF2-40B4-BE49-F238E27FC236}">
                <a16:creationId xmlns:a16="http://schemas.microsoft.com/office/drawing/2014/main" id="{510E1FB0-CE12-41ED-AD75-1C73E42AC55C}"/>
              </a:ext>
            </a:extLst>
          </p:cNvPr>
          <p:cNvPicPr>
            <a:picLocks noChangeAspect="1"/>
          </p:cNvPicPr>
          <p:nvPr/>
        </p:nvPicPr>
        <p:blipFill>
          <a:blip r:embed="rId8"/>
          <a:stretch>
            <a:fillRect/>
          </a:stretch>
        </p:blipFill>
        <p:spPr>
          <a:xfrm>
            <a:off x="3738830" y="3400997"/>
            <a:ext cx="4850857" cy="2199457"/>
          </a:xfrm>
          <a:prstGeom prst="rect">
            <a:avLst/>
          </a:prstGeom>
        </p:spPr>
      </p:pic>
    </p:spTree>
    <p:extLst>
      <p:ext uri="{BB962C8B-B14F-4D97-AF65-F5344CB8AC3E}">
        <p14:creationId xmlns:p14="http://schemas.microsoft.com/office/powerpoint/2010/main" val="2191537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6" y="341723"/>
                <a:ext cx="6083927" cy="935610"/>
              </a:xfrm>
            </p:spPr>
            <p:txBody>
              <a:bodyPr>
                <a:normAutofit/>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Design the controllers - </a:t>
                </a:r>
                <a14:m>
                  <m:oMath xmlns:m="http://schemas.openxmlformats.org/officeDocument/2006/math">
                    <m:r>
                      <a:rPr lang="en-US" b="1" i="1" dirty="0" smtClean="0">
                        <a:effectLst>
                          <a:outerShdw blurRad="38100" dist="38100" dir="2700000" algn="tl">
                            <a:srgbClr val="000000">
                              <a:alpha val="43137"/>
                            </a:srgbClr>
                          </a:outerShdw>
                        </a:effectLst>
                        <a:latin typeface="Cambria Math" panose="02040503050406030204" pitchFamily="18" charset="0"/>
                        <a:ea typeface="Roboto" panose="02000000000000000000" pitchFamily="2" charset="0"/>
                      </a:rPr>
                      <m:t>𝝓</m:t>
                    </m:r>
                  </m:oMath>
                </a14:m>
                <a:endPar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mc:Choice>
        <mc:Fallback xmlns="">
          <p:sp>
            <p:nvSpPr>
              <p:cNvPr id="2" name="Title 1">
                <a:extLst>
                  <a:ext uri="{FF2B5EF4-FFF2-40B4-BE49-F238E27FC236}">
                    <a16:creationId xmlns:a16="http://schemas.microsoft.com/office/drawing/2014/main" id="{4DF3C782-054F-4929-9D40-9C8D94E3B93B}"/>
                  </a:ext>
                </a:extLst>
              </p:cNvPr>
              <p:cNvSpPr>
                <a:spLocks noGrp="1" noRot="1" noChangeAspect="1" noMove="1" noResize="1" noEditPoints="1" noAdjustHandles="1" noChangeArrowheads="1" noChangeShapeType="1" noTextEdit="1"/>
              </p:cNvSpPr>
              <p:nvPr>
                <p:ph type="title"/>
              </p:nvPr>
            </p:nvSpPr>
            <p:spPr>
              <a:xfrm>
                <a:off x="3054036" y="341723"/>
                <a:ext cx="6083927" cy="935610"/>
              </a:xfrm>
              <a:blipFill>
                <a:blip r:embed="rId4"/>
                <a:stretch>
                  <a:fillRect l="-3507" b="-19481"/>
                </a:stretch>
              </a:blipFill>
            </p:spPr>
            <p:txBody>
              <a:bodyPr/>
              <a:lstStyle/>
              <a:p>
                <a:r>
                  <a:rPr lang="en-US">
                    <a:noFill/>
                  </a:rPr>
                  <a:t> </a:t>
                </a:r>
              </a:p>
            </p:txBody>
          </p:sp>
        </mc:Fallback>
      </mc:AlternateContent>
      <p:graphicFrame>
        <p:nvGraphicFramePr>
          <p:cNvPr id="3" name="Object 2">
            <a:extLst>
              <a:ext uri="{FF2B5EF4-FFF2-40B4-BE49-F238E27FC236}">
                <a16:creationId xmlns:a16="http://schemas.microsoft.com/office/drawing/2014/main" id="{74AE1669-B98A-4C5C-88C7-777FB9E4575D}"/>
              </a:ext>
            </a:extLst>
          </p:cNvPr>
          <p:cNvGraphicFramePr>
            <a:graphicFrameLocks noChangeAspect="1"/>
          </p:cNvGraphicFramePr>
          <p:nvPr/>
        </p:nvGraphicFramePr>
        <p:xfrm>
          <a:off x="5181600" y="3060700"/>
          <a:ext cx="1828800" cy="735013"/>
        </p:xfrm>
        <a:graphic>
          <a:graphicData uri="http://schemas.openxmlformats.org/presentationml/2006/ole">
            <mc:AlternateContent xmlns:mc="http://schemas.openxmlformats.org/markup-compatibility/2006">
              <mc:Choice xmlns:v="urn:schemas-microsoft-com:vml" Requires="v">
                <p:oleObj spid="_x0000_s9336" name="Equation" r:id="rId5" imgW="1828800" imgH="734400" progId="Equation.DSMT4">
                  <p:embed/>
                </p:oleObj>
              </mc:Choice>
              <mc:Fallback>
                <p:oleObj name="Equation" r:id="rId5" imgW="1828800" imgH="734400" progId="Equation.DSMT4">
                  <p:embed/>
                  <p:pic>
                    <p:nvPicPr>
                      <p:cNvPr id="3" name="Object 2">
                        <a:extLst>
                          <a:ext uri="{FF2B5EF4-FFF2-40B4-BE49-F238E27FC236}">
                            <a16:creationId xmlns:a16="http://schemas.microsoft.com/office/drawing/2014/main" id="{74AE1669-B98A-4C5C-88C7-777FB9E4575D}"/>
                          </a:ext>
                        </a:extLst>
                      </p:cNvPr>
                      <p:cNvPicPr/>
                      <p:nvPr/>
                    </p:nvPicPr>
                    <p:blipFill>
                      <a:blip r:embed="rId6"/>
                      <a:stretch>
                        <a:fillRect/>
                      </a:stretch>
                    </p:blipFill>
                    <p:spPr>
                      <a:xfrm>
                        <a:off x="5181600" y="3060700"/>
                        <a:ext cx="1828800" cy="73501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600DB1FE-1750-48A2-99EE-C5978A31F169}"/>
              </a:ext>
            </a:extLst>
          </p:cNvPr>
          <p:cNvPicPr>
            <a:picLocks noChangeAspect="1"/>
          </p:cNvPicPr>
          <p:nvPr/>
        </p:nvPicPr>
        <p:blipFill>
          <a:blip r:embed="rId7"/>
          <a:stretch>
            <a:fillRect/>
          </a:stretch>
        </p:blipFill>
        <p:spPr>
          <a:xfrm>
            <a:off x="1494655" y="1277333"/>
            <a:ext cx="5515745" cy="4639322"/>
          </a:xfrm>
          <a:prstGeom prst="rect">
            <a:avLst/>
          </a:prstGeom>
        </p:spPr>
      </p:pic>
      <p:pic>
        <p:nvPicPr>
          <p:cNvPr id="7" name="Picture 6">
            <a:extLst>
              <a:ext uri="{FF2B5EF4-FFF2-40B4-BE49-F238E27FC236}">
                <a16:creationId xmlns:a16="http://schemas.microsoft.com/office/drawing/2014/main" id="{0C46A467-3D31-46F4-B36D-DDA2BA7EB55C}"/>
              </a:ext>
            </a:extLst>
          </p:cNvPr>
          <p:cNvPicPr>
            <a:picLocks noChangeAspect="1"/>
          </p:cNvPicPr>
          <p:nvPr/>
        </p:nvPicPr>
        <p:blipFill>
          <a:blip r:embed="rId8"/>
          <a:stretch>
            <a:fillRect/>
          </a:stretch>
        </p:blipFill>
        <p:spPr>
          <a:xfrm>
            <a:off x="5682044" y="2456811"/>
            <a:ext cx="6509956" cy="2280366"/>
          </a:xfrm>
          <a:prstGeom prst="rect">
            <a:avLst/>
          </a:prstGeom>
        </p:spPr>
      </p:pic>
    </p:spTree>
    <p:extLst>
      <p:ext uri="{BB962C8B-B14F-4D97-AF65-F5344CB8AC3E}">
        <p14:creationId xmlns:p14="http://schemas.microsoft.com/office/powerpoint/2010/main" val="1982349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51B725-803B-4111-AA14-4CE9ABC8FDF3}"/>
              </a:ext>
            </a:extLst>
          </p:cNvPr>
          <p:cNvSpPr txBox="1">
            <a:spLocks/>
          </p:cNvSpPr>
          <p:nvPr/>
        </p:nvSpPr>
        <p:spPr>
          <a:xfrm>
            <a:off x="2738896" y="930111"/>
            <a:ext cx="4378342" cy="539056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Problem Definition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Equations of Motion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Transformations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Motor-load model</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Design the controllers</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Anti – Reset windup</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Simulations</a:t>
            </a:r>
          </a:p>
        </p:txBody>
      </p:sp>
    </p:spTree>
    <p:extLst>
      <p:ext uri="{BB962C8B-B14F-4D97-AF65-F5344CB8AC3E}">
        <p14:creationId xmlns:p14="http://schemas.microsoft.com/office/powerpoint/2010/main" val="274895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6" y="341723"/>
            <a:ext cx="6083927" cy="935610"/>
          </a:xfrm>
        </p:spPr>
        <p:txBody>
          <a:bodyPr>
            <a:normAutofit/>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Anti – Reset windup</a:t>
            </a:r>
          </a:p>
        </p:txBody>
      </p:sp>
      <p:graphicFrame>
        <p:nvGraphicFramePr>
          <p:cNvPr id="3" name="Object 2">
            <a:extLst>
              <a:ext uri="{FF2B5EF4-FFF2-40B4-BE49-F238E27FC236}">
                <a16:creationId xmlns:a16="http://schemas.microsoft.com/office/drawing/2014/main" id="{74AE1669-B98A-4C5C-88C7-777FB9E4575D}"/>
              </a:ext>
            </a:extLst>
          </p:cNvPr>
          <p:cNvGraphicFramePr>
            <a:graphicFrameLocks noChangeAspect="1"/>
          </p:cNvGraphicFramePr>
          <p:nvPr/>
        </p:nvGraphicFramePr>
        <p:xfrm>
          <a:off x="5181600" y="3060700"/>
          <a:ext cx="1828800" cy="735013"/>
        </p:xfrm>
        <a:graphic>
          <a:graphicData uri="http://schemas.openxmlformats.org/presentationml/2006/ole">
            <mc:AlternateContent xmlns:mc="http://schemas.openxmlformats.org/markup-compatibility/2006">
              <mc:Choice xmlns:v="urn:schemas-microsoft-com:vml" Requires="v">
                <p:oleObj spid="_x0000_s10357" name="Equation" r:id="rId4" imgW="1828800" imgH="734400" progId="Equation.DSMT4">
                  <p:embed/>
                </p:oleObj>
              </mc:Choice>
              <mc:Fallback>
                <p:oleObj name="Equation" r:id="rId4" imgW="1828800" imgH="734400" progId="Equation.DSMT4">
                  <p:embed/>
                  <p:pic>
                    <p:nvPicPr>
                      <p:cNvPr id="3" name="Object 2">
                        <a:extLst>
                          <a:ext uri="{FF2B5EF4-FFF2-40B4-BE49-F238E27FC236}">
                            <a16:creationId xmlns:a16="http://schemas.microsoft.com/office/drawing/2014/main" id="{74AE1669-B98A-4C5C-88C7-777FB9E4575D}"/>
                          </a:ext>
                        </a:extLst>
                      </p:cNvPr>
                      <p:cNvPicPr/>
                      <p:nvPr/>
                    </p:nvPicPr>
                    <p:blipFill>
                      <a:blip r:embed="rId5"/>
                      <a:stretch>
                        <a:fillRect/>
                      </a:stretch>
                    </p:blipFill>
                    <p:spPr>
                      <a:xfrm>
                        <a:off x="5181600" y="3060700"/>
                        <a:ext cx="1828800" cy="735013"/>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18E7BE32-81D5-4AFB-B08D-CB00366C6CA4}"/>
              </a:ext>
            </a:extLst>
          </p:cNvPr>
          <p:cNvPicPr>
            <a:picLocks noChangeAspect="1"/>
          </p:cNvPicPr>
          <p:nvPr/>
        </p:nvPicPr>
        <p:blipFill>
          <a:blip r:embed="rId6"/>
          <a:stretch>
            <a:fillRect/>
          </a:stretch>
        </p:blipFill>
        <p:spPr>
          <a:xfrm>
            <a:off x="1649690" y="2957303"/>
            <a:ext cx="9345032" cy="2972627"/>
          </a:xfrm>
          <a:prstGeom prst="rect">
            <a:avLst/>
          </a:prstGeom>
        </p:spPr>
      </p:pic>
      <p:pic>
        <p:nvPicPr>
          <p:cNvPr id="10256" name="Picture 16">
            <a:extLst>
              <a:ext uri="{FF2B5EF4-FFF2-40B4-BE49-F238E27FC236}">
                <a16:creationId xmlns:a16="http://schemas.microsoft.com/office/drawing/2014/main" id="{379D4489-870D-4F4D-B936-B24869E5C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1938" y="1074122"/>
            <a:ext cx="3594255" cy="20863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44C289E-CBE9-40EF-A1F6-FAF38097CBA5}"/>
              </a:ext>
            </a:extLst>
          </p:cNvPr>
          <p:cNvPicPr>
            <a:picLocks noChangeAspect="1"/>
          </p:cNvPicPr>
          <p:nvPr/>
        </p:nvPicPr>
        <p:blipFill>
          <a:blip r:embed="rId8"/>
          <a:stretch>
            <a:fillRect/>
          </a:stretch>
        </p:blipFill>
        <p:spPr>
          <a:xfrm>
            <a:off x="2946556" y="5929930"/>
            <a:ext cx="7677453" cy="785664"/>
          </a:xfrm>
          <a:prstGeom prst="rect">
            <a:avLst/>
          </a:prstGeom>
        </p:spPr>
      </p:pic>
    </p:spTree>
    <p:extLst>
      <p:ext uri="{BB962C8B-B14F-4D97-AF65-F5344CB8AC3E}">
        <p14:creationId xmlns:p14="http://schemas.microsoft.com/office/powerpoint/2010/main" val="332970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FD9C-B3A3-483A-AF0F-2E6076A5229C}"/>
              </a:ext>
            </a:extLst>
          </p:cNvPr>
          <p:cNvSpPr>
            <a:spLocks noGrp="1"/>
          </p:cNvSpPr>
          <p:nvPr>
            <p:ph type="title"/>
          </p:nvPr>
        </p:nvSpPr>
        <p:spPr>
          <a:xfrm>
            <a:off x="4372755" y="263951"/>
            <a:ext cx="3446489" cy="685013"/>
          </a:xfrm>
        </p:spPr>
        <p:txBody>
          <a:bodyPr>
            <a:normAutofit fontScale="90000"/>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Outlines</a:t>
            </a:r>
          </a:p>
        </p:txBody>
      </p:sp>
      <p:sp>
        <p:nvSpPr>
          <p:cNvPr id="3" name="Content Placeholder 2">
            <a:extLst>
              <a:ext uri="{FF2B5EF4-FFF2-40B4-BE49-F238E27FC236}">
                <a16:creationId xmlns:a16="http://schemas.microsoft.com/office/drawing/2014/main" id="{D5CA0933-8F15-4009-AA12-2BE1A3BC496B}"/>
              </a:ext>
            </a:extLst>
          </p:cNvPr>
          <p:cNvSpPr>
            <a:spLocks noGrp="1"/>
          </p:cNvSpPr>
          <p:nvPr>
            <p:ph idx="1"/>
          </p:nvPr>
        </p:nvSpPr>
        <p:spPr>
          <a:xfrm>
            <a:off x="2324116" y="948964"/>
            <a:ext cx="4378342" cy="5390563"/>
          </a:xfrm>
        </p:spPr>
        <p:txBody>
          <a:bodyPr anchor="t">
            <a:noAutofit/>
          </a:bodyPr>
          <a:lstStyle/>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Problem Definition</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Equations of Motion</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Transformations</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Motor-load model</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Design the controllers</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Anti – Reset windup</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Simulations</a:t>
            </a:r>
          </a:p>
        </p:txBody>
      </p:sp>
    </p:spTree>
    <p:extLst>
      <p:ext uri="{BB962C8B-B14F-4D97-AF65-F5344CB8AC3E}">
        <p14:creationId xmlns:p14="http://schemas.microsoft.com/office/powerpoint/2010/main" val="35437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6" y="341723"/>
                <a:ext cx="6083927" cy="935610"/>
              </a:xfrm>
            </p:spPr>
            <p:txBody>
              <a:bodyPr>
                <a:noAutofit/>
              </a:bodyPr>
              <a:lstStyle/>
              <a:p>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Anti – Reset windup</a:t>
                </a:r>
                <a:r>
                  <a:rPr lang="he-IL"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14:m>
                  <m:oMath xmlns:m="http://schemas.openxmlformats.org/officeDocument/2006/math">
                    <m:r>
                      <a:rPr lang="en-US" sz="2800" b="1" i="1" dirty="0" smtClean="0">
                        <a:effectLst>
                          <a:outerShdw blurRad="38100" dist="38100" dir="2700000" algn="tl">
                            <a:srgbClr val="000000">
                              <a:alpha val="43137"/>
                            </a:srgbClr>
                          </a:outerShdw>
                        </a:effectLst>
                        <a:latin typeface="Cambria Math" panose="02040503050406030204" pitchFamily="18" charset="0"/>
                        <a:ea typeface="Roboto" panose="02000000000000000000" pitchFamily="2" charset="0"/>
                      </a:rPr>
                      <m:t>𝑯</m:t>
                    </m:r>
                    <m:r>
                      <a:rPr lang="en-US" sz="2800" b="1" i="1" dirty="0" smtClean="0">
                        <a:effectLst>
                          <a:outerShdw blurRad="38100" dist="38100" dir="2700000" algn="tl">
                            <a:srgbClr val="000000">
                              <a:alpha val="43137"/>
                            </a:srgbClr>
                          </a:outerShdw>
                        </a:effectLst>
                        <a:latin typeface="Cambria Math" panose="02040503050406030204" pitchFamily="18" charset="0"/>
                        <a:ea typeface="Roboto" panose="02000000000000000000" pitchFamily="2" charset="0"/>
                      </a:rPr>
                      <m:t>(</m:t>
                    </m:r>
                    <m:r>
                      <a:rPr lang="en-US" sz="2800" b="1" i="1" dirty="0" smtClean="0">
                        <a:effectLst>
                          <a:outerShdw blurRad="38100" dist="38100" dir="2700000" algn="tl">
                            <a:srgbClr val="000000">
                              <a:alpha val="43137"/>
                            </a:srgbClr>
                          </a:outerShdw>
                        </a:effectLst>
                        <a:latin typeface="Cambria Math" panose="02040503050406030204" pitchFamily="18" charset="0"/>
                        <a:ea typeface="Roboto" panose="02000000000000000000" pitchFamily="2" charset="0"/>
                      </a:rPr>
                      <m:t>𝒔</m:t>
                    </m:r>
                    <m:r>
                      <a:rPr lang="en-US" sz="2800" b="1" i="1" dirty="0" smtClean="0">
                        <a:effectLst>
                          <a:outerShdw blurRad="38100" dist="38100" dir="2700000" algn="tl">
                            <a:srgbClr val="000000">
                              <a:alpha val="43137"/>
                            </a:srgbClr>
                          </a:outerShdw>
                        </a:effectLst>
                        <a:latin typeface="Cambria Math" panose="02040503050406030204" pitchFamily="18" charset="0"/>
                        <a:ea typeface="Roboto" panose="02000000000000000000" pitchFamily="2" charset="0"/>
                      </a:rPr>
                      <m:t>)</m:t>
                    </m:r>
                  </m:oMath>
                </a14:m>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design</a:t>
                </a:r>
              </a:p>
            </p:txBody>
          </p:sp>
        </mc:Choice>
        <mc:Fallback xmlns="">
          <p:sp>
            <p:nvSpPr>
              <p:cNvPr id="2" name="Title 1">
                <a:extLst>
                  <a:ext uri="{FF2B5EF4-FFF2-40B4-BE49-F238E27FC236}">
                    <a16:creationId xmlns:a16="http://schemas.microsoft.com/office/drawing/2014/main" id="{4DF3C782-054F-4929-9D40-9C8D94E3B93B}"/>
                  </a:ext>
                </a:extLst>
              </p:cNvPr>
              <p:cNvSpPr>
                <a:spLocks noGrp="1" noRot="1" noChangeAspect="1" noMove="1" noResize="1" noEditPoints="1" noAdjustHandles="1" noChangeArrowheads="1" noChangeShapeType="1" noTextEdit="1"/>
              </p:cNvSpPr>
              <p:nvPr>
                <p:ph type="title"/>
              </p:nvPr>
            </p:nvSpPr>
            <p:spPr>
              <a:xfrm>
                <a:off x="3054036" y="341723"/>
                <a:ext cx="6083927" cy="935610"/>
              </a:xfr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4C6EB37-CF3C-47FC-A54B-C3DFF12F5884}"/>
              </a:ext>
            </a:extLst>
          </p:cNvPr>
          <p:cNvPicPr>
            <a:picLocks noChangeAspect="1"/>
          </p:cNvPicPr>
          <p:nvPr/>
        </p:nvPicPr>
        <p:blipFill>
          <a:blip r:embed="rId4"/>
          <a:stretch>
            <a:fillRect/>
          </a:stretch>
        </p:blipFill>
        <p:spPr>
          <a:xfrm>
            <a:off x="5052355" y="1433873"/>
            <a:ext cx="3086531" cy="1162212"/>
          </a:xfrm>
          <a:prstGeom prst="rect">
            <a:avLst/>
          </a:prstGeom>
        </p:spPr>
      </p:pic>
      <p:pic>
        <p:nvPicPr>
          <p:cNvPr id="14" name="Picture 13">
            <a:extLst>
              <a:ext uri="{FF2B5EF4-FFF2-40B4-BE49-F238E27FC236}">
                <a16:creationId xmlns:a16="http://schemas.microsoft.com/office/drawing/2014/main" id="{163D7B2D-6B86-491C-8A27-821E3E5DC43C}"/>
              </a:ext>
            </a:extLst>
          </p:cNvPr>
          <p:cNvPicPr>
            <a:picLocks noChangeAspect="1"/>
          </p:cNvPicPr>
          <p:nvPr/>
        </p:nvPicPr>
        <p:blipFill>
          <a:blip r:embed="rId5"/>
          <a:stretch>
            <a:fillRect/>
          </a:stretch>
        </p:blipFill>
        <p:spPr>
          <a:xfrm>
            <a:off x="2096156" y="3000414"/>
            <a:ext cx="7999687" cy="1383050"/>
          </a:xfrm>
          <a:prstGeom prst="rect">
            <a:avLst/>
          </a:prstGeom>
        </p:spPr>
      </p:pic>
    </p:spTree>
    <p:extLst>
      <p:ext uri="{BB962C8B-B14F-4D97-AF65-F5344CB8AC3E}">
        <p14:creationId xmlns:p14="http://schemas.microsoft.com/office/powerpoint/2010/main" val="220158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51B725-803B-4111-AA14-4CE9ABC8FDF3}"/>
              </a:ext>
            </a:extLst>
          </p:cNvPr>
          <p:cNvSpPr txBox="1">
            <a:spLocks/>
          </p:cNvSpPr>
          <p:nvPr/>
        </p:nvSpPr>
        <p:spPr>
          <a:xfrm>
            <a:off x="2738896" y="930111"/>
            <a:ext cx="4378342" cy="539056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Problem Definition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Equations of Motion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Transformations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Motor-load model</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Design the controllers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Anti – Reset windup</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Simulations</a:t>
            </a:r>
          </a:p>
        </p:txBody>
      </p:sp>
    </p:spTree>
    <p:extLst>
      <p:ext uri="{BB962C8B-B14F-4D97-AF65-F5344CB8AC3E}">
        <p14:creationId xmlns:p14="http://schemas.microsoft.com/office/powerpoint/2010/main" val="273331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6" y="341723"/>
            <a:ext cx="6083927" cy="935610"/>
          </a:xfrm>
        </p:spPr>
        <p:txBody>
          <a:bodyPr>
            <a:noAutofit/>
          </a:bodyPr>
          <a:lstStyle/>
          <a:p>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Simulations</a:t>
            </a:r>
            <a:r>
              <a:rPr lang="he-IL"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General Diagram</a:t>
            </a:r>
          </a:p>
        </p:txBody>
      </p:sp>
      <p:grpSp>
        <p:nvGrpSpPr>
          <p:cNvPr id="6" name="Group 5">
            <a:extLst>
              <a:ext uri="{FF2B5EF4-FFF2-40B4-BE49-F238E27FC236}">
                <a16:creationId xmlns:a16="http://schemas.microsoft.com/office/drawing/2014/main" id="{8E4216C5-1AB2-42A1-A4D2-F79DC5EE668C}"/>
              </a:ext>
            </a:extLst>
          </p:cNvPr>
          <p:cNvGrpSpPr/>
          <p:nvPr/>
        </p:nvGrpSpPr>
        <p:grpSpPr>
          <a:xfrm>
            <a:off x="3635012" y="1170350"/>
            <a:ext cx="7703548" cy="2357710"/>
            <a:chOff x="0" y="0"/>
            <a:chExt cx="6176408" cy="1053477"/>
          </a:xfrm>
        </p:grpSpPr>
        <p:sp>
          <p:nvSpPr>
            <p:cNvPr id="7" name="Text Box 118">
              <a:extLst>
                <a:ext uri="{FF2B5EF4-FFF2-40B4-BE49-F238E27FC236}">
                  <a16:creationId xmlns:a16="http://schemas.microsoft.com/office/drawing/2014/main" id="{FE63AE3B-5188-4263-AA09-87FC82077A4A}"/>
                </a:ext>
              </a:extLst>
            </p:cNvPr>
            <p:cNvSpPr txBox="1"/>
            <p:nvPr/>
          </p:nvSpPr>
          <p:spPr>
            <a:xfrm>
              <a:off x="0" y="157074"/>
              <a:ext cx="673177" cy="26366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Arial" panose="020B0604020202020204" pitchFamily="34" charset="0"/>
                </a:rPr>
                <a:t>Setpoint</a:t>
              </a:r>
            </a:p>
          </p:txBody>
        </p:sp>
        <p:cxnSp>
          <p:nvCxnSpPr>
            <p:cNvPr id="8" name="Straight Arrow Connector 7">
              <a:extLst>
                <a:ext uri="{FF2B5EF4-FFF2-40B4-BE49-F238E27FC236}">
                  <a16:creationId xmlns:a16="http://schemas.microsoft.com/office/drawing/2014/main" id="{D245F3C5-9D8B-4A43-99E5-523718BC9FAE}"/>
                </a:ext>
              </a:extLst>
            </p:cNvPr>
            <p:cNvCxnSpPr/>
            <p:nvPr/>
          </p:nvCxnSpPr>
          <p:spPr>
            <a:xfrm>
              <a:off x="678788" y="289373"/>
              <a:ext cx="370205"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Text Box 120">
              <a:extLst>
                <a:ext uri="{FF2B5EF4-FFF2-40B4-BE49-F238E27FC236}">
                  <a16:creationId xmlns:a16="http://schemas.microsoft.com/office/drawing/2014/main" id="{849D48E4-2A50-4661-A302-09D4F7919CB4}"/>
                </a:ext>
              </a:extLst>
            </p:cNvPr>
            <p:cNvSpPr txBox="1"/>
            <p:nvPr/>
          </p:nvSpPr>
          <p:spPr>
            <a:xfrm>
              <a:off x="1054646" y="140245"/>
              <a:ext cx="723666" cy="32536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Arial" panose="020B0604020202020204" pitchFamily="34" charset="0"/>
                </a:rPr>
                <a:t>Pre-Filter</a:t>
              </a:r>
            </a:p>
          </p:txBody>
        </p:sp>
        <p:cxnSp>
          <p:nvCxnSpPr>
            <p:cNvPr id="10" name="Straight Arrow Connector 9">
              <a:extLst>
                <a:ext uri="{FF2B5EF4-FFF2-40B4-BE49-F238E27FC236}">
                  <a16:creationId xmlns:a16="http://schemas.microsoft.com/office/drawing/2014/main" id="{C6A43EE6-E668-4D7E-952F-88386C9EA3E3}"/>
                </a:ext>
              </a:extLst>
            </p:cNvPr>
            <p:cNvCxnSpPr/>
            <p:nvPr/>
          </p:nvCxnSpPr>
          <p:spPr>
            <a:xfrm>
              <a:off x="1783922" y="311812"/>
              <a:ext cx="37585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 Box 122">
              <a:extLst>
                <a:ext uri="{FF2B5EF4-FFF2-40B4-BE49-F238E27FC236}">
                  <a16:creationId xmlns:a16="http://schemas.microsoft.com/office/drawing/2014/main" id="{B95F605D-B672-4AF9-B6D6-B691A3BEA226}"/>
                </a:ext>
              </a:extLst>
            </p:cNvPr>
            <p:cNvSpPr txBox="1"/>
            <p:nvPr/>
          </p:nvSpPr>
          <p:spPr>
            <a:xfrm>
              <a:off x="2159780" y="0"/>
              <a:ext cx="1329526" cy="65634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V – Transformation + Controllers</a:t>
              </a:r>
            </a:p>
          </p:txBody>
        </p:sp>
        <p:cxnSp>
          <p:nvCxnSpPr>
            <p:cNvPr id="13" name="Straight Arrow Connector 12">
              <a:extLst>
                <a:ext uri="{FF2B5EF4-FFF2-40B4-BE49-F238E27FC236}">
                  <a16:creationId xmlns:a16="http://schemas.microsoft.com/office/drawing/2014/main" id="{74F0A17F-71DC-4490-9FBB-57A4446316D0}"/>
                </a:ext>
              </a:extLst>
            </p:cNvPr>
            <p:cNvCxnSpPr/>
            <p:nvPr/>
          </p:nvCxnSpPr>
          <p:spPr>
            <a:xfrm>
              <a:off x="3489306" y="306202"/>
              <a:ext cx="359601"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 Box 124">
              <a:extLst>
                <a:ext uri="{FF2B5EF4-FFF2-40B4-BE49-F238E27FC236}">
                  <a16:creationId xmlns:a16="http://schemas.microsoft.com/office/drawing/2014/main" id="{EEA9437D-8680-44D4-AD01-A7E28F1C87D8}"/>
                </a:ext>
              </a:extLst>
            </p:cNvPr>
            <p:cNvSpPr txBox="1"/>
            <p:nvPr/>
          </p:nvSpPr>
          <p:spPr>
            <a:xfrm>
              <a:off x="3842724" y="162684"/>
              <a:ext cx="1346356" cy="3141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Arial" panose="020B0604020202020204" pitchFamily="34" charset="0"/>
                </a:rPr>
                <a:t>Anti-Reset -Windup</a:t>
              </a:r>
            </a:p>
          </p:txBody>
        </p:sp>
        <p:sp>
          <p:nvSpPr>
            <p:cNvPr id="16" name="Text Box 127">
              <a:extLst>
                <a:ext uri="{FF2B5EF4-FFF2-40B4-BE49-F238E27FC236}">
                  <a16:creationId xmlns:a16="http://schemas.microsoft.com/office/drawing/2014/main" id="{419DEE48-858C-43C4-8F30-872DF590B560}"/>
                </a:ext>
              </a:extLst>
            </p:cNvPr>
            <p:cNvSpPr txBox="1"/>
            <p:nvPr/>
          </p:nvSpPr>
          <p:spPr>
            <a:xfrm>
              <a:off x="5693964" y="173904"/>
              <a:ext cx="482444" cy="30854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Arial" panose="020B0604020202020204" pitchFamily="34" charset="0"/>
                </a:rPr>
                <a:t>Plant</a:t>
              </a:r>
            </a:p>
          </p:txBody>
        </p:sp>
        <p:cxnSp>
          <p:nvCxnSpPr>
            <p:cNvPr id="17" name="Straight Arrow Connector 16">
              <a:extLst>
                <a:ext uri="{FF2B5EF4-FFF2-40B4-BE49-F238E27FC236}">
                  <a16:creationId xmlns:a16="http://schemas.microsoft.com/office/drawing/2014/main" id="{E1933882-FA88-4AAC-9C09-DC1265A73557}"/>
                </a:ext>
              </a:extLst>
            </p:cNvPr>
            <p:cNvCxnSpPr/>
            <p:nvPr/>
          </p:nvCxnSpPr>
          <p:spPr>
            <a:xfrm>
              <a:off x="5194690" y="323031"/>
              <a:ext cx="510493"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0714B79-6EF5-48BD-92E0-E90B4121CF9E}"/>
                </a:ext>
              </a:extLst>
            </p:cNvPr>
            <p:cNvCxnSpPr/>
            <p:nvPr/>
          </p:nvCxnSpPr>
          <p:spPr>
            <a:xfrm>
              <a:off x="5963235" y="488053"/>
              <a:ext cx="0" cy="56098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A5ECE8-9582-4365-8DC0-2F069BCA4A0D}"/>
                </a:ext>
              </a:extLst>
            </p:cNvPr>
            <p:cNvCxnSpPr/>
            <p:nvPr/>
          </p:nvCxnSpPr>
          <p:spPr>
            <a:xfrm flipH="1">
              <a:off x="2844177" y="1049035"/>
              <a:ext cx="3130277"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B312FE8-DF85-45B4-8C5A-0780712F379F}"/>
                </a:ext>
              </a:extLst>
            </p:cNvPr>
            <p:cNvCxnSpPr/>
            <p:nvPr/>
          </p:nvCxnSpPr>
          <p:spPr>
            <a:xfrm flipV="1">
              <a:off x="2847450" y="672009"/>
              <a:ext cx="0" cy="38146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pic>
        <p:nvPicPr>
          <p:cNvPr id="4" name="Picture 3">
            <a:extLst>
              <a:ext uri="{FF2B5EF4-FFF2-40B4-BE49-F238E27FC236}">
                <a16:creationId xmlns:a16="http://schemas.microsoft.com/office/drawing/2014/main" id="{0B6B503D-EB88-4F81-9830-F4EB473A33CE}"/>
              </a:ext>
            </a:extLst>
          </p:cNvPr>
          <p:cNvPicPr>
            <a:picLocks noChangeAspect="1"/>
          </p:cNvPicPr>
          <p:nvPr/>
        </p:nvPicPr>
        <p:blipFill>
          <a:blip r:embed="rId3"/>
          <a:stretch>
            <a:fillRect/>
          </a:stretch>
        </p:blipFill>
        <p:spPr>
          <a:xfrm>
            <a:off x="1465287" y="3638504"/>
            <a:ext cx="10429332" cy="2307892"/>
          </a:xfrm>
          <a:prstGeom prst="rect">
            <a:avLst/>
          </a:prstGeom>
        </p:spPr>
      </p:pic>
    </p:spTree>
    <p:extLst>
      <p:ext uri="{BB962C8B-B14F-4D97-AF65-F5344CB8AC3E}">
        <p14:creationId xmlns:p14="http://schemas.microsoft.com/office/powerpoint/2010/main" val="227514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6" y="341723"/>
            <a:ext cx="6083927" cy="935610"/>
          </a:xfrm>
        </p:spPr>
        <p:txBody>
          <a:bodyPr>
            <a:noAutofit/>
          </a:bodyPr>
          <a:lstStyle/>
          <a:p>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Simulations</a:t>
            </a:r>
            <a:r>
              <a:rPr lang="he-IL"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V Transform Diagram</a:t>
            </a:r>
          </a:p>
        </p:txBody>
      </p:sp>
      <p:pic>
        <p:nvPicPr>
          <p:cNvPr id="3" name="Picture 2">
            <a:extLst>
              <a:ext uri="{FF2B5EF4-FFF2-40B4-BE49-F238E27FC236}">
                <a16:creationId xmlns:a16="http://schemas.microsoft.com/office/drawing/2014/main" id="{5A292F09-835A-4A97-A188-36CB2987B455}"/>
              </a:ext>
            </a:extLst>
          </p:cNvPr>
          <p:cNvPicPr>
            <a:picLocks noChangeAspect="1"/>
          </p:cNvPicPr>
          <p:nvPr/>
        </p:nvPicPr>
        <p:blipFill>
          <a:blip r:embed="rId3"/>
          <a:stretch>
            <a:fillRect/>
          </a:stretch>
        </p:blipFill>
        <p:spPr>
          <a:xfrm>
            <a:off x="1368219" y="1480457"/>
            <a:ext cx="10326674" cy="3666308"/>
          </a:xfrm>
          <a:prstGeom prst="rect">
            <a:avLst/>
          </a:prstGeom>
        </p:spPr>
      </p:pic>
      <p:cxnSp>
        <p:nvCxnSpPr>
          <p:cNvPr id="11" name="Straight Arrow Connector 10">
            <a:extLst>
              <a:ext uri="{FF2B5EF4-FFF2-40B4-BE49-F238E27FC236}">
                <a16:creationId xmlns:a16="http://schemas.microsoft.com/office/drawing/2014/main" id="{8E0FD1D3-4B4E-4222-B793-3F8A9EAA06AF}"/>
              </a:ext>
            </a:extLst>
          </p:cNvPr>
          <p:cNvCxnSpPr/>
          <p:nvPr/>
        </p:nvCxnSpPr>
        <p:spPr>
          <a:xfrm>
            <a:off x="2046514" y="3988526"/>
            <a:ext cx="191589" cy="7837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2E5401B-C6B4-429E-A606-B5E93EAD3553}"/>
              </a:ext>
            </a:extLst>
          </p:cNvPr>
          <p:cNvSpPr txBox="1"/>
          <p:nvPr/>
        </p:nvSpPr>
        <p:spPr>
          <a:xfrm>
            <a:off x="1615440" y="4772297"/>
            <a:ext cx="1245326" cy="369332"/>
          </a:xfrm>
          <a:prstGeom prst="rect">
            <a:avLst/>
          </a:prstGeom>
          <a:noFill/>
          <a:ln>
            <a:solidFill>
              <a:schemeClr val="bg1"/>
            </a:solidFill>
          </a:ln>
        </p:spPr>
        <p:txBody>
          <a:bodyPr wrap="square" rtlCol="0">
            <a:spAutoFit/>
          </a:bodyPr>
          <a:lstStyle/>
          <a:p>
            <a:r>
              <a:rPr lang="en-US" dirty="0"/>
              <a:t>Pre-filters</a:t>
            </a:r>
          </a:p>
        </p:txBody>
      </p:sp>
      <p:cxnSp>
        <p:nvCxnSpPr>
          <p:cNvPr id="21" name="Straight Arrow Connector 20">
            <a:extLst>
              <a:ext uri="{FF2B5EF4-FFF2-40B4-BE49-F238E27FC236}">
                <a16:creationId xmlns:a16="http://schemas.microsoft.com/office/drawing/2014/main" id="{A6342D95-65E5-45F2-85FF-B71BFF9DBA89}"/>
              </a:ext>
            </a:extLst>
          </p:cNvPr>
          <p:cNvCxnSpPr/>
          <p:nvPr/>
        </p:nvCxnSpPr>
        <p:spPr>
          <a:xfrm>
            <a:off x="4484914" y="3910149"/>
            <a:ext cx="191589" cy="7837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9ABDA5-3B72-442E-BF77-77D1C02CE456}"/>
              </a:ext>
            </a:extLst>
          </p:cNvPr>
          <p:cNvSpPr txBox="1"/>
          <p:nvPr/>
        </p:nvSpPr>
        <p:spPr>
          <a:xfrm>
            <a:off x="3958045" y="4634000"/>
            <a:ext cx="1245326" cy="369332"/>
          </a:xfrm>
          <a:prstGeom prst="rect">
            <a:avLst/>
          </a:prstGeom>
          <a:noFill/>
          <a:ln>
            <a:solidFill>
              <a:schemeClr val="bg1"/>
            </a:solidFill>
          </a:ln>
        </p:spPr>
        <p:txBody>
          <a:bodyPr wrap="square" rtlCol="0">
            <a:spAutoFit/>
          </a:bodyPr>
          <a:lstStyle/>
          <a:p>
            <a:r>
              <a:rPr lang="en-US" dirty="0"/>
              <a:t>Controllers</a:t>
            </a:r>
          </a:p>
        </p:txBody>
      </p:sp>
      <p:sp>
        <p:nvSpPr>
          <p:cNvPr id="24" name="Rectangle 23">
            <a:extLst>
              <a:ext uri="{FF2B5EF4-FFF2-40B4-BE49-F238E27FC236}">
                <a16:creationId xmlns:a16="http://schemas.microsoft.com/office/drawing/2014/main" id="{44F16EBB-2C8B-4608-904C-387B5457AA68}"/>
              </a:ext>
            </a:extLst>
          </p:cNvPr>
          <p:cNvSpPr/>
          <p:nvPr/>
        </p:nvSpPr>
        <p:spPr>
          <a:xfrm>
            <a:off x="1271451" y="2569029"/>
            <a:ext cx="4824549" cy="2908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E705BFE-20ED-4874-84A7-634D73CA84CC}"/>
              </a:ext>
            </a:extLst>
          </p:cNvPr>
          <p:cNvSpPr txBox="1"/>
          <p:nvPr/>
        </p:nvSpPr>
        <p:spPr>
          <a:xfrm>
            <a:off x="2749235" y="5501284"/>
            <a:ext cx="1700844" cy="369332"/>
          </a:xfrm>
          <a:prstGeom prst="rect">
            <a:avLst/>
          </a:prstGeom>
          <a:noFill/>
          <a:ln>
            <a:solidFill>
              <a:schemeClr val="bg1"/>
            </a:solidFill>
          </a:ln>
        </p:spPr>
        <p:txBody>
          <a:bodyPr wrap="square" rtlCol="0">
            <a:spAutoFit/>
          </a:bodyPr>
          <a:lstStyle/>
          <a:p>
            <a:r>
              <a:rPr lang="en-US" dirty="0"/>
              <a:t>Position Loop</a:t>
            </a:r>
          </a:p>
        </p:txBody>
      </p:sp>
      <p:sp>
        <p:nvSpPr>
          <p:cNvPr id="26" name="Rectangle 25">
            <a:extLst>
              <a:ext uri="{FF2B5EF4-FFF2-40B4-BE49-F238E27FC236}">
                <a16:creationId xmlns:a16="http://schemas.microsoft.com/office/drawing/2014/main" id="{1DEC956C-3FDD-463B-BD29-40B592CF62F3}"/>
              </a:ext>
            </a:extLst>
          </p:cNvPr>
          <p:cNvSpPr/>
          <p:nvPr/>
        </p:nvSpPr>
        <p:spPr>
          <a:xfrm>
            <a:off x="6096000" y="1277333"/>
            <a:ext cx="5721531" cy="263281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907AA80-3B37-44CD-9995-D93A6D5C5A8C}"/>
                  </a:ext>
                </a:extLst>
              </p:cNvPr>
              <p:cNvSpPr txBox="1"/>
              <p:nvPr/>
            </p:nvSpPr>
            <p:spPr>
              <a:xfrm>
                <a:off x="9026434" y="3988526"/>
                <a:ext cx="1700844" cy="369332"/>
              </a:xfrm>
              <a:prstGeom prst="rect">
                <a:avLst/>
              </a:prstGeom>
              <a:no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𝜙</m:t>
                      </m:r>
                      <m:r>
                        <a:rPr lang="en-US" b="0" i="1" dirty="0" smtClean="0">
                          <a:latin typeface="Cambria Math" panose="02040503050406030204" pitchFamily="18" charset="0"/>
                        </a:rPr>
                        <m:t> </m:t>
                      </m:r>
                      <m:r>
                        <a:rPr lang="en-US" b="0" i="1" dirty="0" smtClean="0">
                          <a:latin typeface="Cambria Math" panose="02040503050406030204" pitchFamily="18" charset="0"/>
                        </a:rPr>
                        <m:t>𝑙𝑜𝑜𝑝</m:t>
                      </m:r>
                    </m:oMath>
                  </m:oMathPara>
                </a14:m>
                <a:endParaRPr lang="en-US" dirty="0"/>
              </a:p>
            </p:txBody>
          </p:sp>
        </mc:Choice>
        <mc:Fallback xmlns="">
          <p:sp>
            <p:nvSpPr>
              <p:cNvPr id="27" name="TextBox 26">
                <a:extLst>
                  <a:ext uri="{FF2B5EF4-FFF2-40B4-BE49-F238E27FC236}">
                    <a16:creationId xmlns:a16="http://schemas.microsoft.com/office/drawing/2014/main" id="{B907AA80-3B37-44CD-9995-D93A6D5C5A8C}"/>
                  </a:ext>
                </a:extLst>
              </p:cNvPr>
              <p:cNvSpPr txBox="1">
                <a:spLocks noRot="1" noChangeAspect="1" noMove="1" noResize="1" noEditPoints="1" noAdjustHandles="1" noChangeArrowheads="1" noChangeShapeType="1" noTextEdit="1"/>
              </p:cNvSpPr>
              <p:nvPr/>
            </p:nvSpPr>
            <p:spPr>
              <a:xfrm>
                <a:off x="9026434" y="3988526"/>
                <a:ext cx="1700844" cy="369332"/>
              </a:xfrm>
              <a:prstGeom prst="rect">
                <a:avLst/>
              </a:prstGeom>
              <a:blipFill>
                <a:blip r:embed="rId4"/>
                <a:stretch>
                  <a:fillRect b="-11111"/>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2775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4" grpId="0" animBg="1"/>
      <p:bldP spid="25"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6" y="341723"/>
            <a:ext cx="6083927" cy="935610"/>
          </a:xfrm>
        </p:spPr>
        <p:txBody>
          <a:bodyPr>
            <a:noAutofit/>
          </a:bodyPr>
          <a:lstStyle/>
          <a:p>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Simulations</a:t>
            </a:r>
            <a:r>
              <a:rPr lang="he-IL"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Results</a:t>
            </a:r>
          </a:p>
        </p:txBody>
      </p:sp>
      <p:pic>
        <p:nvPicPr>
          <p:cNvPr id="4" name="Picture 3">
            <a:extLst>
              <a:ext uri="{FF2B5EF4-FFF2-40B4-BE49-F238E27FC236}">
                <a16:creationId xmlns:a16="http://schemas.microsoft.com/office/drawing/2014/main" id="{152FB890-7314-4850-B107-18877367313A}"/>
              </a:ext>
            </a:extLst>
          </p:cNvPr>
          <p:cNvPicPr>
            <a:picLocks noChangeAspect="1"/>
          </p:cNvPicPr>
          <p:nvPr/>
        </p:nvPicPr>
        <p:blipFill>
          <a:blip r:embed="rId3"/>
          <a:stretch>
            <a:fillRect/>
          </a:stretch>
        </p:blipFill>
        <p:spPr>
          <a:xfrm>
            <a:off x="4525754" y="1188399"/>
            <a:ext cx="3140492" cy="1304102"/>
          </a:xfrm>
          <a:prstGeom prst="rect">
            <a:avLst/>
          </a:prstGeom>
        </p:spPr>
      </p:pic>
      <p:pic>
        <p:nvPicPr>
          <p:cNvPr id="13" name="Picture 12">
            <a:extLst>
              <a:ext uri="{FF2B5EF4-FFF2-40B4-BE49-F238E27FC236}">
                <a16:creationId xmlns:a16="http://schemas.microsoft.com/office/drawing/2014/main" id="{3F30179E-42AC-4201-A6C3-5F3EAB3056C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108676" y="2403566"/>
            <a:ext cx="7975849" cy="3984762"/>
          </a:xfrm>
          <a:prstGeom prst="rect">
            <a:avLst/>
          </a:prstGeom>
        </p:spPr>
      </p:pic>
    </p:spTree>
    <p:extLst>
      <p:ext uri="{BB962C8B-B14F-4D97-AF65-F5344CB8AC3E}">
        <p14:creationId xmlns:p14="http://schemas.microsoft.com/office/powerpoint/2010/main" val="116277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6" y="341723"/>
            <a:ext cx="6083927" cy="935610"/>
          </a:xfrm>
        </p:spPr>
        <p:txBody>
          <a:bodyPr>
            <a:noAutofit/>
          </a:bodyPr>
          <a:lstStyle/>
          <a:p>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Simulations</a:t>
            </a:r>
            <a:r>
              <a:rPr lang="he-IL"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Results</a:t>
            </a:r>
          </a:p>
        </p:txBody>
      </p:sp>
      <p:pic>
        <p:nvPicPr>
          <p:cNvPr id="5" name="Picture 4">
            <a:extLst>
              <a:ext uri="{FF2B5EF4-FFF2-40B4-BE49-F238E27FC236}">
                <a16:creationId xmlns:a16="http://schemas.microsoft.com/office/drawing/2014/main" id="{F7812C33-1F21-462A-A481-B3DC6692012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16537" y="1751965"/>
            <a:ext cx="5274310" cy="3354070"/>
          </a:xfrm>
          <a:prstGeom prst="rect">
            <a:avLst/>
          </a:prstGeom>
        </p:spPr>
      </p:pic>
      <p:pic>
        <p:nvPicPr>
          <p:cNvPr id="6" name="Picture 5">
            <a:extLst>
              <a:ext uri="{FF2B5EF4-FFF2-40B4-BE49-F238E27FC236}">
                <a16:creationId xmlns:a16="http://schemas.microsoft.com/office/drawing/2014/main" id="{CD2AA1F1-C877-4ED8-9ED8-4A1CC099C51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590847" y="1816100"/>
            <a:ext cx="5274310" cy="3302000"/>
          </a:xfrm>
          <a:prstGeom prst="rect">
            <a:avLst/>
          </a:prstGeom>
        </p:spPr>
      </p:pic>
    </p:spTree>
    <p:extLst>
      <p:ext uri="{BB962C8B-B14F-4D97-AF65-F5344CB8AC3E}">
        <p14:creationId xmlns:p14="http://schemas.microsoft.com/office/powerpoint/2010/main" val="628086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6" y="341723"/>
            <a:ext cx="6083927" cy="935610"/>
          </a:xfrm>
        </p:spPr>
        <p:txBody>
          <a:bodyPr>
            <a:noAutofit/>
          </a:bodyPr>
          <a:lstStyle/>
          <a:p>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Simulations</a:t>
            </a:r>
            <a:r>
              <a:rPr lang="he-IL"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a:t>
            </a:r>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 Results</a:t>
            </a:r>
          </a:p>
        </p:txBody>
      </p:sp>
      <p:pic>
        <p:nvPicPr>
          <p:cNvPr id="7" name="Picture 6">
            <a:extLst>
              <a:ext uri="{FF2B5EF4-FFF2-40B4-BE49-F238E27FC236}">
                <a16:creationId xmlns:a16="http://schemas.microsoft.com/office/drawing/2014/main" id="{F5280F7E-DCEB-40B9-A2AF-6888A514B70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46867" y="2031819"/>
            <a:ext cx="5274310" cy="3299460"/>
          </a:xfrm>
          <a:prstGeom prst="rect">
            <a:avLst/>
          </a:prstGeom>
        </p:spPr>
      </p:pic>
      <p:pic>
        <p:nvPicPr>
          <p:cNvPr id="8" name="Picture 7">
            <a:extLst>
              <a:ext uri="{FF2B5EF4-FFF2-40B4-BE49-F238E27FC236}">
                <a16:creationId xmlns:a16="http://schemas.microsoft.com/office/drawing/2014/main" id="{B19DEED7-78FE-4286-AF38-F638748258D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500808" y="1929584"/>
            <a:ext cx="5274310" cy="3401695"/>
          </a:xfrm>
          <a:prstGeom prst="rect">
            <a:avLst/>
          </a:prstGeom>
        </p:spPr>
      </p:pic>
    </p:spTree>
    <p:extLst>
      <p:ext uri="{BB962C8B-B14F-4D97-AF65-F5344CB8AC3E}">
        <p14:creationId xmlns:p14="http://schemas.microsoft.com/office/powerpoint/2010/main" val="689709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054035" y="594271"/>
            <a:ext cx="6083927" cy="935610"/>
          </a:xfrm>
        </p:spPr>
        <p:txBody>
          <a:bodyPr>
            <a:noAutofit/>
          </a:bodyPr>
          <a:lstStyle/>
          <a:p>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Thanks for listening!</a:t>
            </a:r>
          </a:p>
        </p:txBody>
      </p:sp>
      <p:sp>
        <p:nvSpPr>
          <p:cNvPr id="5" name="Title 1">
            <a:extLst>
              <a:ext uri="{FF2B5EF4-FFF2-40B4-BE49-F238E27FC236}">
                <a16:creationId xmlns:a16="http://schemas.microsoft.com/office/drawing/2014/main" id="{02330DE2-159F-4BEF-8EE9-406395597E43}"/>
              </a:ext>
            </a:extLst>
          </p:cNvPr>
          <p:cNvSpPr txBox="1">
            <a:spLocks/>
          </p:cNvSpPr>
          <p:nvPr/>
        </p:nvSpPr>
        <p:spPr>
          <a:xfrm>
            <a:off x="3054036" y="4513128"/>
            <a:ext cx="6083927" cy="935610"/>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Questions?</a:t>
            </a:r>
          </a:p>
        </p:txBody>
      </p:sp>
      <p:pic>
        <p:nvPicPr>
          <p:cNvPr id="3" name="WhatsApp Video 2020-11-16 at 07.05.18">
            <a:hlinkClick r:id="" action="ppaction://media"/>
            <a:extLst>
              <a:ext uri="{FF2B5EF4-FFF2-40B4-BE49-F238E27FC236}">
                <a16:creationId xmlns:a16="http://schemas.microsoft.com/office/drawing/2014/main" id="{ADB2F39F-0158-49BE-8B47-E457A61D3736}"/>
              </a:ext>
            </a:extLst>
          </p:cNvPr>
          <p:cNvPicPr>
            <a:picLocks noChangeAspect="1"/>
          </p:cNvPicPr>
          <p:nvPr>
            <a:videoFile r:link="rId1"/>
            <p:extLst>
              <p:ext uri="{DAA4B4D4-6D71-4841-9C94-3DE7FCFB9230}">
                <p14:media xmlns:p14="http://schemas.microsoft.com/office/powerpoint/2010/main" r:embed="rId2">
                  <p14:trim st="3000" end="7344"/>
                </p14:media>
              </p:ext>
            </p:extLst>
          </p:nvPr>
        </p:nvPicPr>
        <p:blipFill>
          <a:blip r:embed="rId5"/>
          <a:stretch>
            <a:fillRect/>
          </a:stretch>
        </p:blipFill>
        <p:spPr>
          <a:xfrm>
            <a:off x="3041962" y="1552575"/>
            <a:ext cx="6096000" cy="2895600"/>
          </a:xfrm>
          <a:prstGeom prst="rect">
            <a:avLst/>
          </a:prstGeom>
        </p:spPr>
      </p:pic>
    </p:spTree>
    <p:extLst>
      <p:ext uri="{BB962C8B-B14F-4D97-AF65-F5344CB8AC3E}">
        <p14:creationId xmlns:p14="http://schemas.microsoft.com/office/powerpoint/2010/main" val="320182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5152">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51B725-803B-4111-AA14-4CE9ABC8FDF3}"/>
              </a:ext>
            </a:extLst>
          </p:cNvPr>
          <p:cNvSpPr txBox="1">
            <a:spLocks/>
          </p:cNvSpPr>
          <p:nvPr/>
        </p:nvSpPr>
        <p:spPr>
          <a:xfrm>
            <a:off x="2738896" y="930111"/>
            <a:ext cx="4378342" cy="539056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Problem Definition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Equations of Motion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Transformations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Motor-load model</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Design the controllers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Anti – Reset windup</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Simulations</a:t>
            </a:r>
          </a:p>
        </p:txBody>
      </p:sp>
    </p:spTree>
    <p:extLst>
      <p:ext uri="{BB962C8B-B14F-4D97-AF65-F5344CB8AC3E}">
        <p14:creationId xmlns:p14="http://schemas.microsoft.com/office/powerpoint/2010/main" val="23685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4052535" y="412423"/>
            <a:ext cx="4086930" cy="935610"/>
          </a:xfrm>
        </p:spPr>
        <p:txBody>
          <a:bodyPr>
            <a:normAutofit fontScale="90000"/>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Problem Definition</a:t>
            </a:r>
          </a:p>
        </p:txBody>
      </p:sp>
      <p:grpSp>
        <p:nvGrpSpPr>
          <p:cNvPr id="5" name="Group 4">
            <a:extLst>
              <a:ext uri="{FF2B5EF4-FFF2-40B4-BE49-F238E27FC236}">
                <a16:creationId xmlns:a16="http://schemas.microsoft.com/office/drawing/2014/main" id="{C40DFF01-A65A-42CA-B576-43E303E7948E}"/>
              </a:ext>
            </a:extLst>
          </p:cNvPr>
          <p:cNvGrpSpPr/>
          <p:nvPr/>
        </p:nvGrpSpPr>
        <p:grpSpPr>
          <a:xfrm>
            <a:off x="2344131" y="1752285"/>
            <a:ext cx="8025353" cy="3809529"/>
            <a:chOff x="0" y="0"/>
            <a:chExt cx="5486400" cy="2316480"/>
          </a:xfrm>
        </p:grpSpPr>
        <p:pic>
          <p:nvPicPr>
            <p:cNvPr id="6" name="Picture 5">
              <a:extLst>
                <a:ext uri="{FF2B5EF4-FFF2-40B4-BE49-F238E27FC236}">
                  <a16:creationId xmlns:a16="http://schemas.microsoft.com/office/drawing/2014/main" id="{36F1C41A-67EF-4075-812F-BD589A4D08D6}"/>
                </a:ext>
              </a:extLst>
            </p:cNvPr>
            <p:cNvPicPr>
              <a:picLocks noChangeAspect="1"/>
            </p:cNvPicPr>
            <p:nvPr/>
          </p:nvPicPr>
          <p:blipFill rotWithShape="1">
            <a:blip r:embed="rId3">
              <a:extLst>
                <a:ext uri="{28A0092B-C50C-407E-A947-70E740481C1C}">
                  <a14:useLocalDpi xmlns:a14="http://schemas.microsoft.com/office/drawing/2010/main" val="0"/>
                </a:ext>
              </a:extLst>
            </a:blip>
            <a:srcRect b="7864"/>
            <a:stretch/>
          </p:blipFill>
          <p:spPr bwMode="auto">
            <a:xfrm>
              <a:off x="0" y="0"/>
              <a:ext cx="5274310" cy="2316480"/>
            </a:xfrm>
            <a:prstGeom prst="rect">
              <a:avLst/>
            </a:prstGeom>
            <a:ln>
              <a:noFill/>
            </a:ln>
            <a:extLst>
              <a:ext uri="{53640926-AAD7-44D8-BBD7-CCE9431645EC}">
                <a14:shadowObscured xmlns:a14="http://schemas.microsoft.com/office/drawing/2010/main"/>
              </a:ext>
            </a:extLst>
          </p:spPr>
        </p:pic>
        <p:sp>
          <p:nvSpPr>
            <p:cNvPr id="7" name="Text Box 17">
              <a:extLst>
                <a:ext uri="{FF2B5EF4-FFF2-40B4-BE49-F238E27FC236}">
                  <a16:creationId xmlns:a16="http://schemas.microsoft.com/office/drawing/2014/main" id="{A57C48F3-1DFA-4AB8-8A51-4B998E482AF2}"/>
                </a:ext>
              </a:extLst>
            </p:cNvPr>
            <p:cNvSpPr txBox="1"/>
            <p:nvPr/>
          </p:nvSpPr>
          <p:spPr>
            <a:xfrm>
              <a:off x="4773953" y="286100"/>
              <a:ext cx="712447" cy="27488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Arial" panose="020B0604020202020204" pitchFamily="34" charset="0"/>
                </a:rPr>
                <a:t>Motor 1</a:t>
              </a:r>
            </a:p>
          </p:txBody>
        </p:sp>
        <p:sp>
          <p:nvSpPr>
            <p:cNvPr id="8" name="Text Box 18">
              <a:extLst>
                <a:ext uri="{FF2B5EF4-FFF2-40B4-BE49-F238E27FC236}">
                  <a16:creationId xmlns:a16="http://schemas.microsoft.com/office/drawing/2014/main" id="{D9CCAA71-0671-49E0-9059-D8BE40E25661}"/>
                </a:ext>
              </a:extLst>
            </p:cNvPr>
            <p:cNvSpPr txBox="1"/>
            <p:nvPr/>
          </p:nvSpPr>
          <p:spPr>
            <a:xfrm>
              <a:off x="3360280" y="1335136"/>
              <a:ext cx="712447" cy="27488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Arial" panose="020B0604020202020204" pitchFamily="34" charset="0"/>
                </a:rPr>
                <a:t>Motor 2</a:t>
              </a:r>
            </a:p>
          </p:txBody>
        </p:sp>
      </p:grpSp>
    </p:spTree>
    <p:extLst>
      <p:ext uri="{BB962C8B-B14F-4D97-AF65-F5344CB8AC3E}">
        <p14:creationId xmlns:p14="http://schemas.microsoft.com/office/powerpoint/2010/main" val="574789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51B725-803B-4111-AA14-4CE9ABC8FDF3}"/>
              </a:ext>
            </a:extLst>
          </p:cNvPr>
          <p:cNvSpPr txBox="1">
            <a:spLocks/>
          </p:cNvSpPr>
          <p:nvPr/>
        </p:nvSpPr>
        <p:spPr>
          <a:xfrm>
            <a:off x="2738896" y="930111"/>
            <a:ext cx="4378342" cy="539056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Problem Definition</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Equations of Motion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Transformations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Motor-load model</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Design the controllers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Anti – Reset windup</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Simulations</a:t>
            </a:r>
          </a:p>
        </p:txBody>
      </p:sp>
    </p:spTree>
    <p:extLst>
      <p:ext uri="{BB962C8B-B14F-4D97-AF65-F5344CB8AC3E}">
        <p14:creationId xmlns:p14="http://schemas.microsoft.com/office/powerpoint/2010/main" val="315528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606828" y="360576"/>
            <a:ext cx="4978343" cy="935610"/>
          </a:xfrm>
        </p:spPr>
        <p:txBody>
          <a:bodyPr>
            <a:normAutofit/>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Equations of motion</a:t>
            </a:r>
          </a:p>
        </p:txBody>
      </p:sp>
      <p:graphicFrame>
        <p:nvGraphicFramePr>
          <p:cNvPr id="3" name="Object 2">
            <a:extLst>
              <a:ext uri="{FF2B5EF4-FFF2-40B4-BE49-F238E27FC236}">
                <a16:creationId xmlns:a16="http://schemas.microsoft.com/office/drawing/2014/main" id="{74AE1669-B98A-4C5C-88C7-777FB9E4575D}"/>
              </a:ext>
            </a:extLst>
          </p:cNvPr>
          <p:cNvGraphicFramePr>
            <a:graphicFrameLocks noChangeAspect="1"/>
          </p:cNvGraphicFramePr>
          <p:nvPr>
            <p:extLst>
              <p:ext uri="{D42A27DB-BD31-4B8C-83A1-F6EECF244321}">
                <p14:modId xmlns:p14="http://schemas.microsoft.com/office/powerpoint/2010/main" val="3753519991"/>
              </p:ext>
            </p:extLst>
          </p:nvPr>
        </p:nvGraphicFramePr>
        <p:xfrm>
          <a:off x="5181600" y="3060700"/>
          <a:ext cx="1828800" cy="735013"/>
        </p:xfrm>
        <a:graphic>
          <a:graphicData uri="http://schemas.openxmlformats.org/presentationml/2006/ole">
            <mc:AlternateContent xmlns:mc="http://schemas.openxmlformats.org/markup-compatibility/2006">
              <mc:Choice xmlns:v="urn:schemas-microsoft-com:vml" Requires="v">
                <p:oleObj spid="_x0000_s1217" name="Equation" r:id="rId4" imgW="1828800" imgH="734400" progId="Equation.DSMT4">
                  <p:embed/>
                </p:oleObj>
              </mc:Choice>
              <mc:Fallback>
                <p:oleObj name="Equation" r:id="rId4" imgW="1828800" imgH="734400" progId="Equation.DSMT4">
                  <p:embed/>
                  <p:pic>
                    <p:nvPicPr>
                      <p:cNvPr id="0" name=""/>
                      <p:cNvPicPr/>
                      <p:nvPr/>
                    </p:nvPicPr>
                    <p:blipFill>
                      <a:blip r:embed="rId5"/>
                      <a:stretch>
                        <a:fillRect/>
                      </a:stretch>
                    </p:blipFill>
                    <p:spPr>
                      <a:xfrm>
                        <a:off x="5181600" y="3060700"/>
                        <a:ext cx="1828800" cy="735013"/>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D8673C66-CCD0-4DD0-B180-762A1E9362EF}"/>
              </a:ext>
            </a:extLst>
          </p:cNvPr>
          <p:cNvPicPr>
            <a:picLocks noChangeAspect="1"/>
          </p:cNvPicPr>
          <p:nvPr/>
        </p:nvPicPr>
        <p:blipFill>
          <a:blip r:embed="rId6"/>
          <a:stretch>
            <a:fillRect/>
          </a:stretch>
        </p:blipFill>
        <p:spPr>
          <a:xfrm>
            <a:off x="1934957" y="1296186"/>
            <a:ext cx="3343742" cy="1352739"/>
          </a:xfrm>
          <a:prstGeom prst="rect">
            <a:avLst/>
          </a:prstGeom>
        </p:spPr>
      </p:pic>
      <p:pic>
        <p:nvPicPr>
          <p:cNvPr id="10" name="Picture 9">
            <a:extLst>
              <a:ext uri="{FF2B5EF4-FFF2-40B4-BE49-F238E27FC236}">
                <a16:creationId xmlns:a16="http://schemas.microsoft.com/office/drawing/2014/main" id="{33F4DAB8-225B-4504-895F-886889B819A0}"/>
              </a:ext>
            </a:extLst>
          </p:cNvPr>
          <p:cNvPicPr>
            <a:picLocks noChangeAspect="1"/>
          </p:cNvPicPr>
          <p:nvPr/>
        </p:nvPicPr>
        <p:blipFill>
          <a:blip r:embed="rId7"/>
          <a:stretch>
            <a:fillRect/>
          </a:stretch>
        </p:blipFill>
        <p:spPr>
          <a:xfrm>
            <a:off x="2152910" y="2800262"/>
            <a:ext cx="6830378" cy="1257475"/>
          </a:xfrm>
          <a:prstGeom prst="rect">
            <a:avLst/>
          </a:prstGeom>
        </p:spPr>
      </p:pic>
      <p:pic>
        <p:nvPicPr>
          <p:cNvPr id="11" name="Picture 10">
            <a:extLst>
              <a:ext uri="{FF2B5EF4-FFF2-40B4-BE49-F238E27FC236}">
                <a16:creationId xmlns:a16="http://schemas.microsoft.com/office/drawing/2014/main" id="{B60403EB-497E-471F-91D3-90397753FEEF}"/>
              </a:ext>
            </a:extLst>
          </p:cNvPr>
          <p:cNvPicPr>
            <a:picLocks noChangeAspect="1"/>
          </p:cNvPicPr>
          <p:nvPr/>
        </p:nvPicPr>
        <p:blipFill>
          <a:blip r:embed="rId8"/>
          <a:stretch>
            <a:fillRect/>
          </a:stretch>
        </p:blipFill>
        <p:spPr>
          <a:xfrm>
            <a:off x="4624181" y="4209074"/>
            <a:ext cx="2943636" cy="2010056"/>
          </a:xfrm>
          <a:prstGeom prst="rect">
            <a:avLst/>
          </a:prstGeom>
        </p:spPr>
      </p:pic>
    </p:spTree>
    <p:extLst>
      <p:ext uri="{BB962C8B-B14F-4D97-AF65-F5344CB8AC3E}">
        <p14:creationId xmlns:p14="http://schemas.microsoft.com/office/powerpoint/2010/main" val="337796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51B725-803B-4111-AA14-4CE9ABC8FDF3}"/>
              </a:ext>
            </a:extLst>
          </p:cNvPr>
          <p:cNvSpPr txBox="1">
            <a:spLocks/>
          </p:cNvSpPr>
          <p:nvPr/>
        </p:nvSpPr>
        <p:spPr>
          <a:xfrm>
            <a:off x="2738896" y="930111"/>
            <a:ext cx="4378342" cy="539056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Problem Definition</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Equations of Motion</a:t>
            </a:r>
          </a:p>
          <a:p>
            <a:pPr>
              <a:lnSpc>
                <a:spcPct val="170000"/>
              </a:lnSpc>
              <a:buFont typeface="Arial" panose="020B0604020202020204" pitchFamily="34" charset="0"/>
              <a:buChar char="•"/>
            </a:pPr>
            <a:r>
              <a:rPr lang="en-US" dirty="0">
                <a:latin typeface="Roboto" panose="02000000000000000000" pitchFamily="2" charset="0"/>
                <a:ea typeface="Roboto" panose="02000000000000000000" pitchFamily="2" charset="0"/>
              </a:rPr>
              <a:t>Transformations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Motor-load model</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Design the controllers</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Anti – Reset windup</a:t>
            </a:r>
          </a:p>
          <a:p>
            <a:pPr>
              <a:lnSpc>
                <a:spcPct val="170000"/>
              </a:lnSpc>
              <a:buFont typeface="Arial" panose="020B0604020202020204" pitchFamily="34" charset="0"/>
              <a:buChar char="•"/>
            </a:pPr>
            <a:r>
              <a:rPr lang="en-US" dirty="0">
                <a:solidFill>
                  <a:schemeClr val="bg1">
                    <a:lumMod val="85000"/>
                  </a:schemeClr>
                </a:solidFill>
                <a:latin typeface="Roboto" panose="02000000000000000000" pitchFamily="2" charset="0"/>
                <a:ea typeface="Roboto" panose="02000000000000000000" pitchFamily="2" charset="0"/>
              </a:rPr>
              <a:t>Simulations</a:t>
            </a:r>
          </a:p>
        </p:txBody>
      </p:sp>
    </p:spTree>
    <p:extLst>
      <p:ext uri="{BB962C8B-B14F-4D97-AF65-F5344CB8AC3E}">
        <p14:creationId xmlns:p14="http://schemas.microsoft.com/office/powerpoint/2010/main" val="14226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606828" y="360576"/>
            <a:ext cx="4978343" cy="935610"/>
          </a:xfrm>
        </p:spPr>
        <p:txBody>
          <a:bodyPr>
            <a:normAutofit/>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Transformations</a:t>
            </a:r>
          </a:p>
        </p:txBody>
      </p:sp>
      <p:graphicFrame>
        <p:nvGraphicFramePr>
          <p:cNvPr id="3" name="Object 2">
            <a:extLst>
              <a:ext uri="{FF2B5EF4-FFF2-40B4-BE49-F238E27FC236}">
                <a16:creationId xmlns:a16="http://schemas.microsoft.com/office/drawing/2014/main" id="{74AE1669-B98A-4C5C-88C7-777FB9E4575D}"/>
              </a:ext>
            </a:extLst>
          </p:cNvPr>
          <p:cNvGraphicFramePr>
            <a:graphicFrameLocks noChangeAspect="1"/>
          </p:cNvGraphicFramePr>
          <p:nvPr/>
        </p:nvGraphicFramePr>
        <p:xfrm>
          <a:off x="5181600" y="3060700"/>
          <a:ext cx="1828800" cy="735013"/>
        </p:xfrm>
        <a:graphic>
          <a:graphicData uri="http://schemas.openxmlformats.org/presentationml/2006/ole">
            <mc:AlternateContent xmlns:mc="http://schemas.openxmlformats.org/markup-compatibility/2006">
              <mc:Choice xmlns:v="urn:schemas-microsoft-com:vml" Requires="v">
                <p:oleObj spid="_x0000_s2237" name="Equation" r:id="rId4" imgW="1828800" imgH="734400" progId="Equation.DSMT4">
                  <p:embed/>
                </p:oleObj>
              </mc:Choice>
              <mc:Fallback>
                <p:oleObj name="Equation" r:id="rId4" imgW="1828800" imgH="734400" progId="Equation.DSMT4">
                  <p:embed/>
                  <p:pic>
                    <p:nvPicPr>
                      <p:cNvPr id="3" name="Object 2">
                        <a:extLst>
                          <a:ext uri="{FF2B5EF4-FFF2-40B4-BE49-F238E27FC236}">
                            <a16:creationId xmlns:a16="http://schemas.microsoft.com/office/drawing/2014/main" id="{74AE1669-B98A-4C5C-88C7-777FB9E4575D}"/>
                          </a:ext>
                        </a:extLst>
                      </p:cNvPr>
                      <p:cNvPicPr/>
                      <p:nvPr/>
                    </p:nvPicPr>
                    <p:blipFill>
                      <a:blip r:embed="rId5"/>
                      <a:stretch>
                        <a:fillRect/>
                      </a:stretch>
                    </p:blipFill>
                    <p:spPr>
                      <a:xfrm>
                        <a:off x="5181600" y="3060700"/>
                        <a:ext cx="1828800" cy="735013"/>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046061CC-6AF0-4EF3-BDAA-9576F5E4DC99}"/>
              </a:ext>
            </a:extLst>
          </p:cNvPr>
          <p:cNvPicPr>
            <a:picLocks noChangeAspect="1"/>
          </p:cNvPicPr>
          <p:nvPr/>
        </p:nvPicPr>
        <p:blipFill>
          <a:blip r:embed="rId6"/>
          <a:stretch>
            <a:fillRect/>
          </a:stretch>
        </p:blipFill>
        <p:spPr>
          <a:xfrm>
            <a:off x="1986269" y="1296186"/>
            <a:ext cx="3019364" cy="2594255"/>
          </a:xfrm>
          <a:prstGeom prst="rect">
            <a:avLst/>
          </a:prstGeom>
        </p:spPr>
      </p:pic>
      <p:pic>
        <p:nvPicPr>
          <p:cNvPr id="5" name="Picture 4">
            <a:extLst>
              <a:ext uri="{FF2B5EF4-FFF2-40B4-BE49-F238E27FC236}">
                <a16:creationId xmlns:a16="http://schemas.microsoft.com/office/drawing/2014/main" id="{F1DEE23C-95E7-48E2-B24D-B079C7663E37}"/>
              </a:ext>
            </a:extLst>
          </p:cNvPr>
          <p:cNvPicPr>
            <a:picLocks noChangeAspect="1"/>
          </p:cNvPicPr>
          <p:nvPr/>
        </p:nvPicPr>
        <p:blipFill>
          <a:blip r:embed="rId7"/>
          <a:stretch>
            <a:fillRect/>
          </a:stretch>
        </p:blipFill>
        <p:spPr>
          <a:xfrm>
            <a:off x="4506952" y="3287051"/>
            <a:ext cx="5534797" cy="3210373"/>
          </a:xfrm>
          <a:prstGeom prst="rect">
            <a:avLst/>
          </a:prstGeom>
        </p:spPr>
      </p:pic>
    </p:spTree>
    <p:extLst>
      <p:ext uri="{BB962C8B-B14F-4D97-AF65-F5344CB8AC3E}">
        <p14:creationId xmlns:p14="http://schemas.microsoft.com/office/powerpoint/2010/main" val="356895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C782-054F-4929-9D40-9C8D94E3B93B}"/>
              </a:ext>
            </a:extLst>
          </p:cNvPr>
          <p:cNvSpPr>
            <a:spLocks noGrp="1"/>
          </p:cNvSpPr>
          <p:nvPr>
            <p:ph type="title"/>
          </p:nvPr>
        </p:nvSpPr>
        <p:spPr>
          <a:xfrm>
            <a:off x="3606828" y="360576"/>
            <a:ext cx="4978343" cy="935610"/>
          </a:xfrm>
        </p:spPr>
        <p:txBody>
          <a:bodyPr>
            <a:normAutofit/>
          </a:bodyPr>
          <a:lstStyle/>
          <a:p>
            <a:r>
              <a:rPr lang="en-US"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Transformations</a:t>
            </a:r>
          </a:p>
        </p:txBody>
      </p:sp>
      <p:graphicFrame>
        <p:nvGraphicFramePr>
          <p:cNvPr id="3" name="Object 2">
            <a:extLst>
              <a:ext uri="{FF2B5EF4-FFF2-40B4-BE49-F238E27FC236}">
                <a16:creationId xmlns:a16="http://schemas.microsoft.com/office/drawing/2014/main" id="{74AE1669-B98A-4C5C-88C7-777FB9E4575D}"/>
              </a:ext>
            </a:extLst>
          </p:cNvPr>
          <p:cNvGraphicFramePr>
            <a:graphicFrameLocks noChangeAspect="1"/>
          </p:cNvGraphicFramePr>
          <p:nvPr/>
        </p:nvGraphicFramePr>
        <p:xfrm>
          <a:off x="5181600" y="3060700"/>
          <a:ext cx="1828800" cy="735013"/>
        </p:xfrm>
        <a:graphic>
          <a:graphicData uri="http://schemas.openxmlformats.org/presentationml/2006/ole">
            <mc:AlternateContent xmlns:mc="http://schemas.openxmlformats.org/markup-compatibility/2006">
              <mc:Choice xmlns:v="urn:schemas-microsoft-com:vml" Requires="v">
                <p:oleObj spid="_x0000_s3254" name="Equation" r:id="rId4" imgW="1828800" imgH="734400" progId="Equation.DSMT4">
                  <p:embed/>
                </p:oleObj>
              </mc:Choice>
              <mc:Fallback>
                <p:oleObj name="Equation" r:id="rId4" imgW="1828800" imgH="734400" progId="Equation.DSMT4">
                  <p:embed/>
                  <p:pic>
                    <p:nvPicPr>
                      <p:cNvPr id="3" name="Object 2">
                        <a:extLst>
                          <a:ext uri="{FF2B5EF4-FFF2-40B4-BE49-F238E27FC236}">
                            <a16:creationId xmlns:a16="http://schemas.microsoft.com/office/drawing/2014/main" id="{74AE1669-B98A-4C5C-88C7-777FB9E4575D}"/>
                          </a:ext>
                        </a:extLst>
                      </p:cNvPr>
                      <p:cNvPicPr/>
                      <p:nvPr/>
                    </p:nvPicPr>
                    <p:blipFill>
                      <a:blip r:embed="rId5"/>
                      <a:stretch>
                        <a:fillRect/>
                      </a:stretch>
                    </p:blipFill>
                    <p:spPr>
                      <a:xfrm>
                        <a:off x="5181600" y="3060700"/>
                        <a:ext cx="1828800" cy="73501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9527978-4BFA-4952-BC75-075B8B515E42}"/>
              </a:ext>
            </a:extLst>
          </p:cNvPr>
          <p:cNvPicPr>
            <a:picLocks noChangeAspect="1"/>
          </p:cNvPicPr>
          <p:nvPr/>
        </p:nvPicPr>
        <p:blipFill>
          <a:blip r:embed="rId6"/>
          <a:stretch>
            <a:fillRect/>
          </a:stretch>
        </p:blipFill>
        <p:spPr>
          <a:xfrm>
            <a:off x="2865849" y="1496590"/>
            <a:ext cx="2959916" cy="1256951"/>
          </a:xfrm>
          <a:prstGeom prst="rect">
            <a:avLst/>
          </a:prstGeom>
        </p:spPr>
      </p:pic>
      <p:pic>
        <p:nvPicPr>
          <p:cNvPr id="7" name="Picture 6">
            <a:extLst>
              <a:ext uri="{FF2B5EF4-FFF2-40B4-BE49-F238E27FC236}">
                <a16:creationId xmlns:a16="http://schemas.microsoft.com/office/drawing/2014/main" id="{F0B748C0-9A2D-4A2E-879C-06F1ED6DC301}"/>
              </a:ext>
            </a:extLst>
          </p:cNvPr>
          <p:cNvPicPr>
            <a:picLocks noChangeAspect="1"/>
          </p:cNvPicPr>
          <p:nvPr/>
        </p:nvPicPr>
        <p:blipFill>
          <a:blip r:embed="rId7"/>
          <a:stretch>
            <a:fillRect/>
          </a:stretch>
        </p:blipFill>
        <p:spPr>
          <a:xfrm>
            <a:off x="6226614" y="1603185"/>
            <a:ext cx="4717114" cy="1150515"/>
          </a:xfrm>
          <a:prstGeom prst="rect">
            <a:avLst/>
          </a:prstGeom>
        </p:spPr>
      </p:pic>
      <p:sp>
        <p:nvSpPr>
          <p:cNvPr id="8" name="Arrow: Right 7">
            <a:extLst>
              <a:ext uri="{FF2B5EF4-FFF2-40B4-BE49-F238E27FC236}">
                <a16:creationId xmlns:a16="http://schemas.microsoft.com/office/drawing/2014/main" id="{D9AD800C-0BF1-458E-B623-5C4F1C03539B}"/>
              </a:ext>
            </a:extLst>
          </p:cNvPr>
          <p:cNvSpPr/>
          <p:nvPr/>
        </p:nvSpPr>
        <p:spPr>
          <a:xfrm>
            <a:off x="5624765" y="1828800"/>
            <a:ext cx="1203698" cy="534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BA7F62E-912E-4312-A689-06AF92A7DFBD}"/>
              </a:ext>
            </a:extLst>
          </p:cNvPr>
          <p:cNvPicPr>
            <a:picLocks noChangeAspect="1"/>
          </p:cNvPicPr>
          <p:nvPr/>
        </p:nvPicPr>
        <p:blipFill>
          <a:blip r:embed="rId8"/>
          <a:stretch>
            <a:fillRect/>
          </a:stretch>
        </p:blipFill>
        <p:spPr>
          <a:xfrm>
            <a:off x="3232114" y="2893585"/>
            <a:ext cx="2016523" cy="902128"/>
          </a:xfrm>
          <a:prstGeom prst="rect">
            <a:avLst/>
          </a:prstGeom>
        </p:spPr>
      </p:pic>
      <p:pic>
        <p:nvPicPr>
          <p:cNvPr id="11" name="Picture 10">
            <a:extLst>
              <a:ext uri="{FF2B5EF4-FFF2-40B4-BE49-F238E27FC236}">
                <a16:creationId xmlns:a16="http://schemas.microsoft.com/office/drawing/2014/main" id="{766EF408-6F81-45A3-AF99-137D20D18BAB}"/>
              </a:ext>
            </a:extLst>
          </p:cNvPr>
          <p:cNvPicPr>
            <a:picLocks noChangeAspect="1"/>
          </p:cNvPicPr>
          <p:nvPr/>
        </p:nvPicPr>
        <p:blipFill>
          <a:blip r:embed="rId9"/>
          <a:stretch>
            <a:fillRect/>
          </a:stretch>
        </p:blipFill>
        <p:spPr>
          <a:xfrm>
            <a:off x="3425510" y="3833964"/>
            <a:ext cx="5602207" cy="2542367"/>
          </a:xfrm>
          <a:prstGeom prst="rect">
            <a:avLst/>
          </a:prstGeom>
        </p:spPr>
      </p:pic>
    </p:spTree>
    <p:extLst>
      <p:ext uri="{BB962C8B-B14F-4D97-AF65-F5344CB8AC3E}">
        <p14:creationId xmlns:p14="http://schemas.microsoft.com/office/powerpoint/2010/main" val="11681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754</TotalTime>
  <Words>1296</Words>
  <Application>Microsoft Office PowerPoint</Application>
  <PresentationFormat>Widescreen</PresentationFormat>
  <Paragraphs>138</Paragraphs>
  <Slides>27</Slides>
  <Notes>19</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Cambria Math</vt:lpstr>
      <vt:lpstr>Corbel</vt:lpstr>
      <vt:lpstr>Roboto</vt:lpstr>
      <vt:lpstr>Parallax</vt:lpstr>
      <vt:lpstr>Equation</vt:lpstr>
      <vt:lpstr>QFT Controller Design for 2D Quadrotor</vt:lpstr>
      <vt:lpstr>Outlines</vt:lpstr>
      <vt:lpstr>PowerPoint Presentation</vt:lpstr>
      <vt:lpstr>Problem Definition</vt:lpstr>
      <vt:lpstr>PowerPoint Presentation</vt:lpstr>
      <vt:lpstr>Equations of motion</vt:lpstr>
      <vt:lpstr>PowerPoint Presentation</vt:lpstr>
      <vt:lpstr>Transformations</vt:lpstr>
      <vt:lpstr>Transformations</vt:lpstr>
      <vt:lpstr>Transformations</vt:lpstr>
      <vt:lpstr>PowerPoint Presentation</vt:lpstr>
      <vt:lpstr>Motor-load Model</vt:lpstr>
      <vt:lpstr>PowerPoint Presentation</vt:lpstr>
      <vt:lpstr>Design the controllers - XY</vt:lpstr>
      <vt:lpstr>Design the controllers - XY</vt:lpstr>
      <vt:lpstr>Design the controllers - ϕ</vt:lpstr>
      <vt:lpstr>Design the controllers - ϕ</vt:lpstr>
      <vt:lpstr>PowerPoint Presentation</vt:lpstr>
      <vt:lpstr>Anti – Reset windup</vt:lpstr>
      <vt:lpstr>Anti – Reset windup – H(s) design</vt:lpstr>
      <vt:lpstr>PowerPoint Presentation</vt:lpstr>
      <vt:lpstr>Simulations – General Diagram</vt:lpstr>
      <vt:lpstr>Simulations – V Transform Diagram</vt:lpstr>
      <vt:lpstr>Simulations – Results</vt:lpstr>
      <vt:lpstr>Simulations – Results</vt:lpstr>
      <vt:lpstr>Simulations – Results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QFT Controller Design for 2D Quadrotor</dc:title>
  <dc:creator>Iftach Naftaly</dc:creator>
  <cp:lastModifiedBy>Iftach Naftaly</cp:lastModifiedBy>
  <cp:revision>164</cp:revision>
  <dcterms:created xsi:type="dcterms:W3CDTF">2020-11-15T06:58:26Z</dcterms:created>
  <dcterms:modified xsi:type="dcterms:W3CDTF">2020-11-16T16:16:53Z</dcterms:modified>
</cp:coreProperties>
</file>